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5" r:id="rId37"/>
    <p:sldId id="291" r:id="rId38"/>
    <p:sldId id="292" r:id="rId39"/>
    <p:sldId id="293" r:id="rId40"/>
    <p:sldId id="294" r:id="rId41"/>
    <p:sldId id="296" r:id="rId42"/>
  </p:sldIdLst>
  <p:sldSz cx="9144000" cy="5143500" type="screen16x9"/>
  <p:notesSz cx="6858000" cy="9144000"/>
  <p:embeddedFontLst>
    <p:embeddedFont>
      <p:font typeface="Corbel" panose="020B0503020204020204" pitchFamily="34" charset="0"/>
      <p:regular r:id="rId44"/>
      <p:bold r:id="rId45"/>
      <p:italic r:id="rId46"/>
      <p:boldItalic r:id="rId47"/>
    </p:embeddedFont>
    <p:embeddedFont>
      <p:font typeface="Maven Pro" panose="020B0604020202020204" charset="0"/>
      <p:regular r:id="rId48"/>
      <p:bold r:id="rId49"/>
    </p:embeddedFont>
    <p:embeddedFont>
      <p:font typeface="Maven Pro ExtraBold" panose="020B0604020202020204" charset="0"/>
      <p:bold r:id="rId50"/>
    </p:embeddedFont>
    <p:embeddedFont>
      <p:font typeface="Nunito"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215CB1-3D02-4BB4-8181-FFE1BE7BDCF2}">
  <a:tblStyle styleId="{17215CB1-3D02-4BB4-8181-FFE1BE7BDC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B13562-2C44-437F-BA31-C0B0A10682DC}"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C6B9B8-2783-47F6-A12F-F5BE58F89F70}"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938fec3d6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5938fec3d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3127a7cd79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3127a7cd79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3127a7cd79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3127a7cd79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3127a7cd79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3127a7cd79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3127a7cd79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3127a7cd79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3127a7cd79_0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3127a7cd79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3127a7cd79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3127a7cd7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3127a7cd7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3127a7cd7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127a7cd7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127a7cd7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5938fec3d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5938fec3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3127a7cd79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3127a7cd79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5938fec3d6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5938fec3d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5938fec3d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5938fec3d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938fec3d6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5938fec3d6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938fec3d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938fec3d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127a7cd79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3127a7cd79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5936b5971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5936b5971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9262c2184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9262c2184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938fec3d6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938fec3d6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938fec3d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5938fec3d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9262c218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9262c218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127a7cd79_0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3127a7cd79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59262c218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59262c218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3127a7cd79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3127a7cd79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938fec3d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938fec3d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5936b5971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5936b5971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936b5971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936b597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5936b5971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5936b5971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936b5971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936b5971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5936b5971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5936b5971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3156b482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3156b482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3156b482c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3156b482c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3127a7cd79_0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3127a7cd79_0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56b482c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56b482c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5936b5971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5936b5971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3127a7cd79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3127a7cd79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3127a7cd79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3127a7cd79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127a7cd79_0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127a7cd79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3127a7cd79_0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3127a7cd79_0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3127a7cd79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3127a7cd79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200275" y="616350"/>
            <a:ext cx="8455500" cy="1955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4300"/>
              <a:t>AI Based Pluggable</a:t>
            </a:r>
            <a:endParaRPr sz="4300"/>
          </a:p>
          <a:p>
            <a:pPr marL="0" lvl="0" indent="0" algn="l" rtl="0">
              <a:spcBef>
                <a:spcPts val="0"/>
              </a:spcBef>
              <a:spcAft>
                <a:spcPts val="0"/>
              </a:spcAft>
              <a:buNone/>
            </a:pPr>
            <a:r>
              <a:rPr lang="en" sz="4300"/>
              <a:t>Chatbot</a:t>
            </a:r>
            <a:endParaRPr sz="4300"/>
          </a:p>
        </p:txBody>
      </p:sp>
      <p:sp>
        <p:nvSpPr>
          <p:cNvPr id="278" name="Google Shape;278;p13"/>
          <p:cNvSpPr txBox="1">
            <a:spLocks noGrp="1"/>
          </p:cNvSpPr>
          <p:nvPr>
            <p:ph type="subTitle" idx="1"/>
          </p:nvPr>
        </p:nvSpPr>
        <p:spPr>
          <a:xfrm>
            <a:off x="5415875" y="2965650"/>
            <a:ext cx="3135300" cy="18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t>Presented By:</a:t>
            </a:r>
            <a:endParaRPr sz="1900" b="1"/>
          </a:p>
          <a:p>
            <a:pPr marL="0" lvl="0" indent="0" algn="l" rtl="0">
              <a:spcBef>
                <a:spcPts val="0"/>
              </a:spcBef>
              <a:spcAft>
                <a:spcPts val="0"/>
              </a:spcAft>
              <a:buNone/>
            </a:pPr>
            <a:r>
              <a:rPr lang="en" sz="1900" b="1"/>
              <a:t>Dishan Shrestha, 181409</a:t>
            </a:r>
            <a:endParaRPr sz="1900" b="1"/>
          </a:p>
          <a:p>
            <a:pPr marL="0" lvl="0" indent="0" algn="l" rtl="0">
              <a:spcBef>
                <a:spcPts val="0"/>
              </a:spcBef>
              <a:spcAft>
                <a:spcPts val="0"/>
              </a:spcAft>
              <a:buNone/>
            </a:pPr>
            <a:r>
              <a:rPr lang="en" sz="1900" b="1"/>
              <a:t>Rinku Deuja, 181450</a:t>
            </a:r>
            <a:endParaRPr sz="1900" b="1"/>
          </a:p>
          <a:p>
            <a:pPr marL="0" lvl="0" indent="0" algn="l" rtl="0">
              <a:spcBef>
                <a:spcPts val="0"/>
              </a:spcBef>
              <a:spcAft>
                <a:spcPts val="0"/>
              </a:spcAft>
              <a:buNone/>
            </a:pPr>
            <a:r>
              <a:rPr lang="en" sz="1900" b="1"/>
              <a:t>Sadhika Kasaju, 181432</a:t>
            </a:r>
            <a:endParaRPr sz="1900" b="1"/>
          </a:p>
          <a:p>
            <a:pPr marL="0" lvl="0" indent="0" algn="l" rtl="0">
              <a:spcBef>
                <a:spcPts val="0"/>
              </a:spcBef>
              <a:spcAft>
                <a:spcPts val="0"/>
              </a:spcAft>
              <a:buNone/>
            </a:pPr>
            <a:r>
              <a:rPr lang="en" sz="1900" b="1"/>
              <a:t>Simran Tamrakar, 181444</a:t>
            </a:r>
            <a:endParaRPr sz="1900" b="1"/>
          </a:p>
          <a:p>
            <a:pPr marL="0" lvl="0" indent="0" algn="l" rtl="0">
              <a:spcBef>
                <a:spcPts val="0"/>
              </a:spcBef>
              <a:spcAft>
                <a:spcPts val="0"/>
              </a:spcAft>
              <a:buNone/>
            </a:pPr>
            <a:endParaRPr sz="1900" b="1"/>
          </a:p>
        </p:txBody>
      </p:sp>
      <p:sp>
        <p:nvSpPr>
          <p:cNvPr id="2" name="Slide Number Placeholder 1">
            <a:extLst>
              <a:ext uri="{FF2B5EF4-FFF2-40B4-BE49-F238E27FC236}">
                <a16:creationId xmlns:a16="http://schemas.microsoft.com/office/drawing/2014/main" id="{A014C71C-CA5A-BDC9-59D1-5739F3A7C4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txBox="1">
            <a:spLocks noGrp="1"/>
          </p:cNvSpPr>
          <p:nvPr>
            <p:ph type="body" idx="1"/>
          </p:nvPr>
        </p:nvSpPr>
        <p:spPr>
          <a:xfrm>
            <a:off x="237525" y="206125"/>
            <a:ext cx="7985400" cy="45390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 sz="4310" b="1">
                <a:latin typeface="Maven Pro"/>
                <a:ea typeface="Maven Pro"/>
                <a:cs typeface="Maven Pro"/>
                <a:sym typeface="Maven Pro"/>
              </a:rPr>
              <a:t>SnapChat AI:</a:t>
            </a:r>
            <a:endParaRPr sz="4310" b="1">
              <a:latin typeface="Maven Pro"/>
              <a:ea typeface="Maven Pro"/>
              <a:cs typeface="Maven Pro"/>
              <a:sym typeface="Maven Pro"/>
            </a:endParaRPr>
          </a:p>
          <a:p>
            <a:pPr marL="0" lvl="0" indent="0" algn="l" rtl="0">
              <a:lnSpc>
                <a:spcPct val="105000"/>
              </a:lnSpc>
              <a:spcBef>
                <a:spcPts val="1200"/>
              </a:spcBef>
              <a:spcAft>
                <a:spcPts val="1200"/>
              </a:spcAft>
              <a:buSzPts val="770"/>
              <a:buNone/>
            </a:pPr>
            <a:r>
              <a:rPr lang="en" sz="1910" b="1"/>
              <a:t>Snapchat's AI capabilities have evolved over time, driven by advancements in deep learning and computer vision research. The company invests in research and development to improve the accuracy, speed, and versatility of its AI models. Snapchat also collaborates with academic institutions and industry experts to explore emerging technologies and push the boundaries of AR and AI integration. One significant milestone in Snapchat AI's development was the acquisition of computer vision startup Looksery in 2015. This acquisition brought advanced facial tracking and AR effects to the platform, laying the foundation for Snapchat's iconic face filters.</a:t>
            </a:r>
            <a:endParaRPr sz="1910" b="1"/>
          </a:p>
        </p:txBody>
      </p:sp>
      <p:sp>
        <p:nvSpPr>
          <p:cNvPr id="2" name="Slide Number Placeholder 1">
            <a:extLst>
              <a:ext uri="{FF2B5EF4-FFF2-40B4-BE49-F238E27FC236}">
                <a16:creationId xmlns:a16="http://schemas.microsoft.com/office/drawing/2014/main" id="{754DE145-29FF-D586-B096-74D4931DA2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3"/>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00"/>
              <a:t>6. Methodology</a:t>
            </a:r>
            <a:endParaRPr sz="2800"/>
          </a:p>
        </p:txBody>
      </p:sp>
      <p:sp>
        <p:nvSpPr>
          <p:cNvPr id="337" name="Google Shape;337;p23"/>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pic>
        <p:nvPicPr>
          <p:cNvPr id="338" name="Google Shape;338;p23"/>
          <p:cNvPicPr preferRelativeResize="0"/>
          <p:nvPr/>
        </p:nvPicPr>
        <p:blipFill>
          <a:blip r:embed="rId3">
            <a:alphaModFix/>
          </a:blip>
          <a:stretch>
            <a:fillRect/>
          </a:stretch>
        </p:blipFill>
        <p:spPr>
          <a:xfrm>
            <a:off x="2569050" y="1167275"/>
            <a:ext cx="5915799" cy="3374650"/>
          </a:xfrm>
          <a:prstGeom prst="rect">
            <a:avLst/>
          </a:prstGeom>
          <a:noFill/>
          <a:ln>
            <a:noFill/>
          </a:ln>
        </p:spPr>
      </p:pic>
      <p:sp>
        <p:nvSpPr>
          <p:cNvPr id="339" name="Google Shape;339;p23"/>
          <p:cNvSpPr txBox="1"/>
          <p:nvPr/>
        </p:nvSpPr>
        <p:spPr>
          <a:xfrm>
            <a:off x="287125" y="860475"/>
            <a:ext cx="2175300" cy="408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lt1"/>
              </a:buClr>
              <a:buSzPts val="2200"/>
              <a:buFont typeface="Nunito"/>
              <a:buChar char="❖"/>
            </a:pPr>
            <a:r>
              <a:rPr lang="en" sz="2200" b="1">
                <a:solidFill>
                  <a:schemeClr val="lt1"/>
                </a:solidFill>
                <a:latin typeface="Nunito"/>
                <a:ea typeface="Nunito"/>
                <a:cs typeface="Nunito"/>
                <a:sym typeface="Nunito"/>
              </a:rPr>
              <a:t>V - Model</a:t>
            </a:r>
            <a:endParaRPr sz="22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4F306195-9D21-8109-AF5D-90E5E65DCF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304000" y="256950"/>
            <a:ext cx="8077500" cy="6594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SzPts val="2100"/>
              <a:buChar char="❖"/>
            </a:pPr>
            <a:r>
              <a:rPr lang="en" sz="2100"/>
              <a:t> System Architecture</a:t>
            </a:r>
            <a:endParaRPr sz="2100"/>
          </a:p>
        </p:txBody>
      </p:sp>
      <p:sp>
        <p:nvSpPr>
          <p:cNvPr id="345" name="Google Shape;345;p24"/>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pic>
        <p:nvPicPr>
          <p:cNvPr id="346" name="Google Shape;346;p24"/>
          <p:cNvPicPr preferRelativeResize="0"/>
          <p:nvPr/>
        </p:nvPicPr>
        <p:blipFill>
          <a:blip r:embed="rId3">
            <a:alphaModFix/>
          </a:blip>
          <a:stretch>
            <a:fillRect/>
          </a:stretch>
        </p:blipFill>
        <p:spPr>
          <a:xfrm>
            <a:off x="1319075" y="994925"/>
            <a:ext cx="6021377" cy="3770399"/>
          </a:xfrm>
          <a:prstGeom prst="rect">
            <a:avLst/>
          </a:prstGeom>
          <a:noFill/>
          <a:ln>
            <a:noFill/>
          </a:ln>
        </p:spPr>
      </p:pic>
      <p:sp>
        <p:nvSpPr>
          <p:cNvPr id="2" name="Slide Number Placeholder 1">
            <a:extLst>
              <a:ext uri="{FF2B5EF4-FFF2-40B4-BE49-F238E27FC236}">
                <a16:creationId xmlns:a16="http://schemas.microsoft.com/office/drawing/2014/main" id="{47982494-B85B-C207-07AC-A1678787E8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457200" lvl="0" indent="-374650" algn="l" rtl="0">
              <a:spcBef>
                <a:spcPts val="0"/>
              </a:spcBef>
              <a:spcAft>
                <a:spcPts val="0"/>
              </a:spcAft>
              <a:buSzPts val="2300"/>
              <a:buChar char="❖"/>
            </a:pPr>
            <a:r>
              <a:rPr lang="en" sz="2300"/>
              <a:t> Use Case Diagram</a:t>
            </a:r>
            <a:endParaRPr sz="2300"/>
          </a:p>
        </p:txBody>
      </p:sp>
      <p:sp>
        <p:nvSpPr>
          <p:cNvPr id="352" name="Google Shape;352;p25"/>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pic>
        <p:nvPicPr>
          <p:cNvPr id="353" name="Google Shape;353;p25"/>
          <p:cNvPicPr preferRelativeResize="0"/>
          <p:nvPr/>
        </p:nvPicPr>
        <p:blipFill>
          <a:blip r:embed="rId3">
            <a:alphaModFix/>
          </a:blip>
          <a:stretch>
            <a:fillRect/>
          </a:stretch>
        </p:blipFill>
        <p:spPr>
          <a:xfrm>
            <a:off x="2333200" y="860075"/>
            <a:ext cx="3737700" cy="4002626"/>
          </a:xfrm>
          <a:prstGeom prst="rect">
            <a:avLst/>
          </a:prstGeom>
          <a:noFill/>
          <a:ln>
            <a:noFill/>
          </a:ln>
        </p:spPr>
      </p:pic>
      <p:sp>
        <p:nvSpPr>
          <p:cNvPr id="2" name="Slide Number Placeholder 1">
            <a:extLst>
              <a:ext uri="{FF2B5EF4-FFF2-40B4-BE49-F238E27FC236}">
                <a16:creationId xmlns:a16="http://schemas.microsoft.com/office/drawing/2014/main" id="{68370784-FD53-3451-FE1C-F77EB1626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6"/>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457200" lvl="0" indent="-406400" algn="l" rtl="0">
              <a:spcBef>
                <a:spcPts val="0"/>
              </a:spcBef>
              <a:spcAft>
                <a:spcPts val="0"/>
              </a:spcAft>
              <a:buSzPts val="2800"/>
              <a:buChar char="❖"/>
            </a:pPr>
            <a:r>
              <a:rPr lang="en" sz="2800"/>
              <a:t>Sequence Diagram</a:t>
            </a:r>
            <a:endParaRPr sz="2800"/>
          </a:p>
        </p:txBody>
      </p:sp>
      <p:sp>
        <p:nvSpPr>
          <p:cNvPr id="359" name="Google Shape;359;p26"/>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pic>
        <p:nvPicPr>
          <p:cNvPr id="360" name="Google Shape;360;p26"/>
          <p:cNvPicPr preferRelativeResize="0"/>
          <p:nvPr/>
        </p:nvPicPr>
        <p:blipFill>
          <a:blip r:embed="rId3">
            <a:alphaModFix/>
          </a:blip>
          <a:stretch>
            <a:fillRect/>
          </a:stretch>
        </p:blipFill>
        <p:spPr>
          <a:xfrm>
            <a:off x="1071475" y="1107475"/>
            <a:ext cx="6359025" cy="3781675"/>
          </a:xfrm>
          <a:prstGeom prst="rect">
            <a:avLst/>
          </a:prstGeom>
          <a:noFill/>
          <a:ln>
            <a:noFill/>
          </a:ln>
        </p:spPr>
      </p:pic>
      <p:sp>
        <p:nvSpPr>
          <p:cNvPr id="2" name="Slide Number Placeholder 1">
            <a:extLst>
              <a:ext uri="{FF2B5EF4-FFF2-40B4-BE49-F238E27FC236}">
                <a16:creationId xmlns:a16="http://schemas.microsoft.com/office/drawing/2014/main" id="{32CF67D2-A656-DFE0-6901-B0B3E5DAE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7"/>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6.2 Tools and Technologies</a:t>
            </a:r>
            <a:endParaRPr sz="3300"/>
          </a:p>
        </p:txBody>
      </p:sp>
      <p:graphicFrame>
        <p:nvGraphicFramePr>
          <p:cNvPr id="366" name="Google Shape;366;p27"/>
          <p:cNvGraphicFramePr/>
          <p:nvPr/>
        </p:nvGraphicFramePr>
        <p:xfrm>
          <a:off x="891725" y="1088150"/>
          <a:ext cx="2749200" cy="3535000"/>
        </p:xfrm>
        <a:graphic>
          <a:graphicData uri="http://schemas.openxmlformats.org/drawingml/2006/table">
            <a:tbl>
              <a:tblPr>
                <a:noFill/>
                <a:tableStyleId>{17215CB1-3D02-4BB4-8181-FFE1BE7BDCF2}</a:tableStyleId>
              </a:tblPr>
              <a:tblGrid>
                <a:gridCol w="1374600">
                  <a:extLst>
                    <a:ext uri="{9D8B030D-6E8A-4147-A177-3AD203B41FA5}">
                      <a16:colId xmlns:a16="http://schemas.microsoft.com/office/drawing/2014/main" val="20000"/>
                    </a:ext>
                  </a:extLst>
                </a:gridCol>
                <a:gridCol w="1374600">
                  <a:extLst>
                    <a:ext uri="{9D8B030D-6E8A-4147-A177-3AD203B41FA5}">
                      <a16:colId xmlns:a16="http://schemas.microsoft.com/office/drawing/2014/main" val="20001"/>
                    </a:ext>
                  </a:extLst>
                </a:gridCol>
              </a:tblGrid>
              <a:tr h="678400">
                <a:tc>
                  <a:txBody>
                    <a:bodyPr/>
                    <a:lstStyle/>
                    <a:p>
                      <a:pPr marL="0" lvl="0" indent="0" algn="l" rtl="0">
                        <a:spcBef>
                          <a:spcPts val="0"/>
                        </a:spcBef>
                        <a:spcAft>
                          <a:spcPts val="0"/>
                        </a:spcAft>
                        <a:buNone/>
                      </a:pPr>
                      <a:r>
                        <a:rPr lang="en" sz="2500" b="1">
                          <a:solidFill>
                            <a:srgbClr val="FFFFFF"/>
                          </a:solidFill>
                          <a:latin typeface="Times New Roman"/>
                          <a:ea typeface="Times New Roman"/>
                          <a:cs typeface="Times New Roman"/>
                          <a:sym typeface="Times New Roman"/>
                        </a:rPr>
                        <a:t>TOOLS</a:t>
                      </a:r>
                      <a:endParaRPr sz="2500" b="1">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2500" b="1">
                          <a:solidFill>
                            <a:srgbClr val="FFFFFF"/>
                          </a:solidFill>
                          <a:latin typeface="Times New Roman"/>
                          <a:ea typeface="Times New Roman"/>
                          <a:cs typeface="Times New Roman"/>
                          <a:sym typeface="Times New Roman"/>
                        </a:rPr>
                        <a:t>USAGE</a:t>
                      </a:r>
                      <a:endParaRPr sz="2500" b="1">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71415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React</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Frontend UI</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1415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Fast API</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Web Server</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71415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MySql</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Database</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71415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Matplotlib</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Graph Plot</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367" name="Google Shape;367;p27"/>
          <p:cNvGraphicFramePr/>
          <p:nvPr/>
        </p:nvGraphicFramePr>
        <p:xfrm>
          <a:off x="4068225" y="1088150"/>
          <a:ext cx="4523975" cy="3535000"/>
        </p:xfrm>
        <a:graphic>
          <a:graphicData uri="http://schemas.openxmlformats.org/drawingml/2006/table">
            <a:tbl>
              <a:tblPr>
                <a:noFill/>
                <a:tableStyleId>{17215CB1-3D02-4BB4-8181-FFE1BE7BDCF2}</a:tableStyleId>
              </a:tblPr>
              <a:tblGrid>
                <a:gridCol w="1695625">
                  <a:extLst>
                    <a:ext uri="{9D8B030D-6E8A-4147-A177-3AD203B41FA5}">
                      <a16:colId xmlns:a16="http://schemas.microsoft.com/office/drawing/2014/main" val="20000"/>
                    </a:ext>
                  </a:extLst>
                </a:gridCol>
                <a:gridCol w="2828350">
                  <a:extLst>
                    <a:ext uri="{9D8B030D-6E8A-4147-A177-3AD203B41FA5}">
                      <a16:colId xmlns:a16="http://schemas.microsoft.com/office/drawing/2014/main" val="20001"/>
                    </a:ext>
                  </a:extLst>
                </a:gridCol>
              </a:tblGrid>
              <a:tr h="622025">
                <a:tc>
                  <a:txBody>
                    <a:bodyPr/>
                    <a:lstStyle/>
                    <a:p>
                      <a:pPr marL="0" lvl="0" indent="0" algn="l" rtl="0">
                        <a:spcBef>
                          <a:spcPts val="0"/>
                        </a:spcBef>
                        <a:spcAft>
                          <a:spcPts val="0"/>
                        </a:spcAft>
                        <a:buNone/>
                      </a:pPr>
                      <a:r>
                        <a:rPr lang="en" sz="2500" b="1">
                          <a:solidFill>
                            <a:srgbClr val="FFFFFF"/>
                          </a:solidFill>
                          <a:latin typeface="Times New Roman"/>
                          <a:ea typeface="Times New Roman"/>
                          <a:cs typeface="Times New Roman"/>
                          <a:sym typeface="Times New Roman"/>
                        </a:rPr>
                        <a:t>TOOLS</a:t>
                      </a:r>
                      <a:endParaRPr sz="2500" b="1">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2500" b="1">
                          <a:solidFill>
                            <a:srgbClr val="FFFFFF"/>
                          </a:solidFill>
                          <a:latin typeface="Times New Roman"/>
                          <a:ea typeface="Times New Roman"/>
                          <a:cs typeface="Times New Roman"/>
                          <a:sym typeface="Times New Roman"/>
                        </a:rPr>
                        <a:t>USAGE</a:t>
                      </a:r>
                      <a:endParaRPr sz="2500" b="1">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102685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Tensorflow</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Deep Learning Model</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65480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Elastic Search</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Document Store</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65480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Haystack</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Pipeline</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576525">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Docker</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Container Virtualization</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6AC3E7A0-B05D-DCF9-2F58-CF704B17E6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8"/>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3100"/>
              <a:t>6.3 Model/Algorithm</a:t>
            </a:r>
            <a:endParaRPr sz="3100"/>
          </a:p>
        </p:txBody>
      </p:sp>
      <p:sp>
        <p:nvSpPr>
          <p:cNvPr id="373" name="Google Shape;373;p28"/>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graphicFrame>
        <p:nvGraphicFramePr>
          <p:cNvPr id="374" name="Google Shape;374;p28"/>
          <p:cNvGraphicFramePr/>
          <p:nvPr/>
        </p:nvGraphicFramePr>
        <p:xfrm>
          <a:off x="1219625" y="1461875"/>
          <a:ext cx="6561550" cy="2362900"/>
        </p:xfrm>
        <a:graphic>
          <a:graphicData uri="http://schemas.openxmlformats.org/drawingml/2006/table">
            <a:tbl>
              <a:tblPr>
                <a:noFill/>
                <a:tableStyleId>{17215CB1-3D02-4BB4-8181-FFE1BE7BDCF2}</a:tableStyleId>
              </a:tblPr>
              <a:tblGrid>
                <a:gridCol w="3280775">
                  <a:extLst>
                    <a:ext uri="{9D8B030D-6E8A-4147-A177-3AD203B41FA5}">
                      <a16:colId xmlns:a16="http://schemas.microsoft.com/office/drawing/2014/main" val="20000"/>
                    </a:ext>
                  </a:extLst>
                </a:gridCol>
                <a:gridCol w="3280775">
                  <a:extLst>
                    <a:ext uri="{9D8B030D-6E8A-4147-A177-3AD203B41FA5}">
                      <a16:colId xmlns:a16="http://schemas.microsoft.com/office/drawing/2014/main" val="20001"/>
                    </a:ext>
                  </a:extLst>
                </a:gridCol>
              </a:tblGrid>
              <a:tr h="760900">
                <a:tc>
                  <a:txBody>
                    <a:bodyPr/>
                    <a:lstStyle/>
                    <a:p>
                      <a:pPr marL="0" lvl="0" indent="0" algn="l" rtl="0">
                        <a:spcBef>
                          <a:spcPts val="0"/>
                        </a:spcBef>
                        <a:spcAft>
                          <a:spcPts val="0"/>
                        </a:spcAft>
                        <a:buNone/>
                      </a:pPr>
                      <a:r>
                        <a:rPr lang="en" sz="2500" b="1">
                          <a:solidFill>
                            <a:srgbClr val="FFFFFF"/>
                          </a:solidFill>
                          <a:latin typeface="Times New Roman"/>
                          <a:ea typeface="Times New Roman"/>
                          <a:cs typeface="Times New Roman"/>
                          <a:sym typeface="Times New Roman"/>
                        </a:rPr>
                        <a:t>Model/Algorithm</a:t>
                      </a:r>
                      <a:endParaRPr sz="2500" b="1">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2500" b="1">
                          <a:solidFill>
                            <a:srgbClr val="FFFFFF"/>
                          </a:solidFill>
                          <a:latin typeface="Times New Roman"/>
                          <a:ea typeface="Times New Roman"/>
                          <a:cs typeface="Times New Roman"/>
                          <a:sym typeface="Times New Roman"/>
                        </a:rPr>
                        <a:t>USAGE</a:t>
                      </a:r>
                      <a:endParaRPr sz="2500" b="1">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80100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BERT</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Intent Classification/ Reader</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801000">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BM25</a:t>
                      </a:r>
                      <a:endParaRPr sz="1900">
                        <a:solidFill>
                          <a:srgbClr val="FFFFFF"/>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900">
                          <a:solidFill>
                            <a:srgbClr val="FFFFFF"/>
                          </a:solidFill>
                          <a:latin typeface="Times New Roman"/>
                          <a:ea typeface="Times New Roman"/>
                          <a:cs typeface="Times New Roman"/>
                          <a:sym typeface="Times New Roman"/>
                        </a:rPr>
                        <a:t>Retriever</a:t>
                      </a:r>
                      <a:endParaRPr sz="1900">
                        <a:solidFill>
                          <a:srgbClr val="FFFFFF"/>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CED5D51B-8679-89F8-8EBD-59584DB552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title"/>
          </p:nvPr>
        </p:nvSpPr>
        <p:spPr>
          <a:xfrm>
            <a:off x="200650" y="200675"/>
            <a:ext cx="8599500" cy="9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6.3 Intent Classification Flow Model</a:t>
            </a:r>
            <a:endParaRPr sz="2900"/>
          </a:p>
        </p:txBody>
      </p:sp>
      <p:sp>
        <p:nvSpPr>
          <p:cNvPr id="380" name="Google Shape;380;p29"/>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pic>
        <p:nvPicPr>
          <p:cNvPr id="381" name="Google Shape;381;p29"/>
          <p:cNvPicPr preferRelativeResize="0"/>
          <p:nvPr/>
        </p:nvPicPr>
        <p:blipFill rotWithShape="1">
          <a:blip r:embed="rId3">
            <a:alphaModFix/>
          </a:blip>
          <a:srcRect t="-3610" b="3610"/>
          <a:stretch/>
        </p:blipFill>
        <p:spPr>
          <a:xfrm>
            <a:off x="1495675" y="1101725"/>
            <a:ext cx="5503601" cy="3741951"/>
          </a:xfrm>
          <a:prstGeom prst="rect">
            <a:avLst/>
          </a:prstGeom>
          <a:noFill/>
          <a:ln>
            <a:noFill/>
          </a:ln>
        </p:spPr>
      </p:pic>
      <p:sp>
        <p:nvSpPr>
          <p:cNvPr id="2" name="Slide Number Placeholder 1">
            <a:extLst>
              <a:ext uri="{FF2B5EF4-FFF2-40B4-BE49-F238E27FC236}">
                <a16:creationId xmlns:a16="http://schemas.microsoft.com/office/drawing/2014/main" id="{B4345469-5966-1B64-DFD9-0E891416A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457200" lvl="0" indent="-412750" algn="l" rtl="0">
              <a:spcBef>
                <a:spcPts val="0"/>
              </a:spcBef>
              <a:spcAft>
                <a:spcPts val="0"/>
              </a:spcAft>
              <a:buSzPts val="2900"/>
              <a:buChar char="❖"/>
            </a:pPr>
            <a:r>
              <a:rPr lang="en" sz="2900"/>
              <a:t> Data Source: Intent Model</a:t>
            </a:r>
            <a:endParaRPr sz="2900"/>
          </a:p>
        </p:txBody>
      </p:sp>
      <p:sp>
        <p:nvSpPr>
          <p:cNvPr id="387" name="Google Shape;387;p30"/>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graphicFrame>
        <p:nvGraphicFramePr>
          <p:cNvPr id="388" name="Google Shape;388;p30"/>
          <p:cNvGraphicFramePr/>
          <p:nvPr>
            <p:extLst>
              <p:ext uri="{D42A27DB-BD31-4B8C-83A1-F6EECF244321}">
                <p14:modId xmlns:p14="http://schemas.microsoft.com/office/powerpoint/2010/main" val="1166691772"/>
              </p:ext>
            </p:extLst>
          </p:nvPr>
        </p:nvGraphicFramePr>
        <p:xfrm>
          <a:off x="731900" y="806872"/>
          <a:ext cx="6906775" cy="4275444"/>
        </p:xfrm>
        <a:graphic>
          <a:graphicData uri="http://schemas.openxmlformats.org/drawingml/2006/table">
            <a:tbl>
              <a:tblPr>
                <a:noFill/>
                <a:tableStyleId>{17215CB1-3D02-4BB4-8181-FFE1BE7BDCF2}</a:tableStyleId>
              </a:tblPr>
              <a:tblGrid>
                <a:gridCol w="327000">
                  <a:extLst>
                    <a:ext uri="{9D8B030D-6E8A-4147-A177-3AD203B41FA5}">
                      <a16:colId xmlns:a16="http://schemas.microsoft.com/office/drawing/2014/main" val="20000"/>
                    </a:ext>
                  </a:extLst>
                </a:gridCol>
                <a:gridCol w="4166775">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just" rtl="0">
                        <a:lnSpc>
                          <a:spcPct val="115000"/>
                        </a:lnSpc>
                        <a:spcBef>
                          <a:spcPts val="1200"/>
                        </a:spcBef>
                        <a:spcAft>
                          <a:spcPts val="1200"/>
                        </a:spcAft>
                        <a:buNone/>
                      </a:pPr>
                      <a:r>
                        <a:rPr lang="en" b="1">
                          <a:solidFill>
                            <a:srgbClr val="FFFFFF"/>
                          </a:solidFill>
                          <a:latin typeface="Times New Roman"/>
                          <a:ea typeface="Times New Roman"/>
                          <a:cs typeface="Times New Roman"/>
                          <a:sym typeface="Times New Roman"/>
                        </a:rPr>
                        <a:t>S.N</a:t>
                      </a:r>
                      <a:endParaRPr b="1">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b="1">
                          <a:solidFill>
                            <a:srgbClr val="FFFFFF"/>
                          </a:solidFill>
                          <a:latin typeface="Times New Roman"/>
                          <a:ea typeface="Times New Roman"/>
                          <a:cs typeface="Times New Roman"/>
                          <a:sym typeface="Times New Roman"/>
                        </a:rPr>
                        <a:t>Text</a:t>
                      </a:r>
                      <a:endParaRPr b="1">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b="1">
                          <a:solidFill>
                            <a:srgbClr val="FFFFFF"/>
                          </a:solidFill>
                          <a:latin typeface="Times New Roman"/>
                          <a:ea typeface="Times New Roman"/>
                          <a:cs typeface="Times New Roman"/>
                          <a:sym typeface="Times New Roman"/>
                        </a:rPr>
                        <a:t>Intent</a:t>
                      </a:r>
                      <a:endParaRPr b="1">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0</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Listen to westbam album allergic on google music</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PlayMusic</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1</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Add step to me to the 50 clasicos playlist</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dirty="0">
                          <a:solidFill>
                            <a:srgbClr val="FFFFFF"/>
                          </a:solidFill>
                          <a:latin typeface="Times New Roman"/>
                          <a:ea typeface="Times New Roman"/>
                          <a:cs typeface="Times New Roman"/>
                          <a:sym typeface="Times New Roman"/>
                        </a:rPr>
                        <a:t>AddToPlaylist</a:t>
                      </a:r>
                      <a:endParaRPr dirty="0">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2</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I give the current textbook a rating value of</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RateBook</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3</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Play the song little robin redbreast</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PlayMusic</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4</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Please add iris dement to my playlist this is</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dirty="0">
                          <a:solidFill>
                            <a:srgbClr val="FFFFFF"/>
                          </a:solidFill>
                          <a:latin typeface="Times New Roman"/>
                          <a:ea typeface="Times New Roman"/>
                          <a:cs typeface="Times New Roman"/>
                          <a:sym typeface="Times New Roman"/>
                        </a:rPr>
                        <a:t>AddToPlaylist</a:t>
                      </a:r>
                      <a:endParaRPr dirty="0">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5</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What will be the weather</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dirty="0">
                          <a:solidFill>
                            <a:srgbClr val="FFFFFF"/>
                          </a:solidFill>
                          <a:latin typeface="Times New Roman"/>
                          <a:ea typeface="Times New Roman"/>
                          <a:cs typeface="Times New Roman"/>
                          <a:sym typeface="Times New Roman"/>
                        </a:rPr>
                        <a:t>GetWeather</a:t>
                      </a:r>
                      <a:endParaRPr dirty="0">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6</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Play a popular chant by brian Epstein</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dirty="0">
                          <a:solidFill>
                            <a:srgbClr val="FFFFFF"/>
                          </a:solidFill>
                          <a:latin typeface="Times New Roman"/>
                          <a:ea typeface="Times New Roman"/>
                          <a:cs typeface="Times New Roman"/>
                          <a:sym typeface="Times New Roman"/>
                        </a:rPr>
                        <a:t>PlayMusic</a:t>
                      </a:r>
                      <a:endParaRPr dirty="0">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7</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Find a fishy story</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dirty="0">
                          <a:solidFill>
                            <a:srgbClr val="FFFFFF"/>
                          </a:solidFill>
                          <a:latin typeface="Times New Roman"/>
                          <a:ea typeface="Times New Roman"/>
                          <a:cs typeface="Times New Roman"/>
                          <a:sym typeface="Times New Roman"/>
                        </a:rPr>
                        <a:t>SearchScreeningEvent</a:t>
                      </a:r>
                      <a:endParaRPr dirty="0">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8</a:t>
                      </a:r>
                      <a:endParaRPr>
                        <a:solidFill>
                          <a:srgbClr val="FFFFFF"/>
                        </a:solidFill>
                        <a:latin typeface="Times New Roman"/>
                        <a:ea typeface="Times New Roman"/>
                        <a:cs typeface="Times New Roman"/>
                        <a:sym typeface="Times New Roman"/>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a:solidFill>
                            <a:srgbClr val="FFFFFF"/>
                          </a:solidFill>
                          <a:latin typeface="Times New Roman"/>
                          <a:ea typeface="Times New Roman"/>
                          <a:cs typeface="Times New Roman"/>
                          <a:sym typeface="Times New Roman"/>
                        </a:rPr>
                        <a:t>Book a spot for 3 in mt</a:t>
                      </a:r>
                      <a:endParaRPr>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400" dirty="0">
                          <a:solidFill>
                            <a:srgbClr val="FFFFFF"/>
                          </a:solidFill>
                          <a:latin typeface="Times New Roman"/>
                          <a:ea typeface="Times New Roman"/>
                          <a:cs typeface="Times New Roman"/>
                          <a:sym typeface="Times New Roman"/>
                        </a:rPr>
                        <a:t>BookRestaurant</a:t>
                      </a:r>
                      <a:endParaRPr sz="1400" dirty="0">
                        <a:solidFill>
                          <a:srgbClr val="FFFFFF"/>
                        </a:solidFill>
                        <a:latin typeface="Times New Roman"/>
                        <a:ea typeface="Times New Roman"/>
                        <a:cs typeface="Times New Roman"/>
                        <a:sym typeface="Times New Roman"/>
                      </a:endParaRPr>
                    </a:p>
                  </a:txBody>
                  <a:tcPr marL="68575" marR="68575" marT="91425" marB="91425">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 name="Slide Number Placeholder 1">
            <a:extLst>
              <a:ext uri="{FF2B5EF4-FFF2-40B4-BE49-F238E27FC236}">
                <a16:creationId xmlns:a16="http://schemas.microsoft.com/office/drawing/2014/main" id="{5B5E1A62-A5D2-B2B7-FEAF-C968A2333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1"/>
          <p:cNvSpPr txBox="1"/>
          <p:nvPr/>
        </p:nvSpPr>
        <p:spPr>
          <a:xfrm>
            <a:off x="-313750" y="151425"/>
            <a:ext cx="504600" cy="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94" name="Google Shape;394;p31"/>
          <p:cNvSpPr txBox="1"/>
          <p:nvPr/>
        </p:nvSpPr>
        <p:spPr>
          <a:xfrm>
            <a:off x="347975" y="151425"/>
            <a:ext cx="8411400" cy="949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lt1"/>
              </a:buClr>
              <a:buSzPts val="3000"/>
              <a:buFont typeface="Maven Pro"/>
              <a:buChar char="❖"/>
            </a:pPr>
            <a:r>
              <a:rPr lang="en" sz="3000" b="1">
                <a:solidFill>
                  <a:schemeClr val="lt1"/>
                </a:solidFill>
                <a:latin typeface="Maven Pro"/>
                <a:ea typeface="Maven Pro"/>
                <a:cs typeface="Maven Pro"/>
                <a:sym typeface="Maven Pro"/>
              </a:rPr>
              <a:t> DATASET VISUALIZATION</a:t>
            </a:r>
            <a:endParaRPr sz="3000" b="1">
              <a:solidFill>
                <a:schemeClr val="lt1"/>
              </a:solidFill>
              <a:latin typeface="Maven Pro"/>
              <a:ea typeface="Maven Pro"/>
              <a:cs typeface="Maven Pro"/>
              <a:sym typeface="Maven Pro"/>
            </a:endParaRPr>
          </a:p>
        </p:txBody>
      </p:sp>
      <p:pic>
        <p:nvPicPr>
          <p:cNvPr id="395" name="Google Shape;395;p31" descr="https://lh6.googleusercontent.com/K2MVhdxZg5DdDFTjSiDv2pPFRMIxgpJS7LDcLYfHezRs1aESNWssAsyaeZPYIscr7kkSS-M1ELw_Mk9iVf3C13MNi0psROphP_r4Ae7JXtHpXN0XeVzuZagP63utwibNV6Vq3iacGMP7"/>
          <p:cNvPicPr preferRelativeResize="0"/>
          <p:nvPr/>
        </p:nvPicPr>
        <p:blipFill rotWithShape="1">
          <a:blip r:embed="rId3">
            <a:alphaModFix/>
          </a:blip>
          <a:srcRect/>
          <a:stretch/>
        </p:blipFill>
        <p:spPr>
          <a:xfrm>
            <a:off x="1974300" y="949925"/>
            <a:ext cx="5024100" cy="4080900"/>
          </a:xfrm>
          <a:prstGeom prst="rect">
            <a:avLst/>
          </a:prstGeom>
          <a:noFill/>
          <a:ln>
            <a:noFill/>
          </a:ln>
        </p:spPr>
      </p:pic>
      <p:sp>
        <p:nvSpPr>
          <p:cNvPr id="2" name="Slide Number Placeholder 1">
            <a:extLst>
              <a:ext uri="{FF2B5EF4-FFF2-40B4-BE49-F238E27FC236}">
                <a16:creationId xmlns:a16="http://schemas.microsoft.com/office/drawing/2014/main" id="{EED3DD54-C3FF-ACD9-1C3D-651F94883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200650" y="200675"/>
            <a:ext cx="59352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Outline</a:t>
            </a:r>
            <a:endParaRPr sz="4300"/>
          </a:p>
        </p:txBody>
      </p:sp>
      <p:sp>
        <p:nvSpPr>
          <p:cNvPr id="284" name="Google Shape;284;p14"/>
          <p:cNvSpPr txBox="1">
            <a:spLocks noGrp="1"/>
          </p:cNvSpPr>
          <p:nvPr>
            <p:ph type="body" idx="1"/>
          </p:nvPr>
        </p:nvSpPr>
        <p:spPr>
          <a:xfrm>
            <a:off x="200650" y="1003150"/>
            <a:ext cx="6366900" cy="3750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b="1"/>
              <a:t>Problem Statement</a:t>
            </a:r>
            <a:endParaRPr sz="2000" b="1"/>
          </a:p>
          <a:p>
            <a:pPr marL="457200" lvl="0" indent="-355600" algn="l" rtl="0">
              <a:spcBef>
                <a:spcPts val="0"/>
              </a:spcBef>
              <a:spcAft>
                <a:spcPts val="0"/>
              </a:spcAft>
              <a:buSzPts val="2000"/>
              <a:buAutoNum type="arabicPeriod"/>
            </a:pPr>
            <a:r>
              <a:rPr lang="en" sz="2000" b="1"/>
              <a:t>Project Objectives</a:t>
            </a:r>
            <a:endParaRPr sz="2000" b="1"/>
          </a:p>
          <a:p>
            <a:pPr marL="457200" lvl="0" indent="-355600" algn="l" rtl="0">
              <a:spcBef>
                <a:spcPts val="0"/>
              </a:spcBef>
              <a:spcAft>
                <a:spcPts val="0"/>
              </a:spcAft>
              <a:buSzPts val="2000"/>
              <a:buAutoNum type="arabicPeriod"/>
            </a:pPr>
            <a:r>
              <a:rPr lang="en" sz="2000" b="1"/>
              <a:t>Significance of Study</a:t>
            </a:r>
            <a:endParaRPr sz="2000" b="1"/>
          </a:p>
          <a:p>
            <a:pPr marL="457200" lvl="0" indent="-355600" algn="l" rtl="0">
              <a:spcBef>
                <a:spcPts val="0"/>
              </a:spcBef>
              <a:spcAft>
                <a:spcPts val="0"/>
              </a:spcAft>
              <a:buSzPts val="2000"/>
              <a:buAutoNum type="arabicPeriod"/>
            </a:pPr>
            <a:r>
              <a:rPr lang="en" sz="2000" b="1"/>
              <a:t>Scope and Limitation</a:t>
            </a:r>
            <a:endParaRPr sz="2000" b="1"/>
          </a:p>
          <a:p>
            <a:pPr marL="457200" lvl="0" indent="-355600" algn="l" rtl="0">
              <a:spcBef>
                <a:spcPts val="0"/>
              </a:spcBef>
              <a:spcAft>
                <a:spcPts val="0"/>
              </a:spcAft>
              <a:buSzPts val="2000"/>
              <a:buAutoNum type="arabicPeriod"/>
            </a:pPr>
            <a:r>
              <a:rPr lang="en" sz="2000" b="1"/>
              <a:t>Literature Review</a:t>
            </a:r>
            <a:endParaRPr sz="2000" b="1"/>
          </a:p>
          <a:p>
            <a:pPr marL="457200" lvl="0" indent="-355600" algn="l" rtl="0">
              <a:spcBef>
                <a:spcPts val="0"/>
              </a:spcBef>
              <a:spcAft>
                <a:spcPts val="0"/>
              </a:spcAft>
              <a:buSzPts val="2000"/>
              <a:buAutoNum type="arabicPeriod"/>
            </a:pPr>
            <a:r>
              <a:rPr lang="en" sz="2000" b="1"/>
              <a:t>Methodology</a:t>
            </a:r>
            <a:endParaRPr sz="2000" b="1"/>
          </a:p>
          <a:p>
            <a:pPr marL="457200" lvl="0" indent="-355600" algn="l" rtl="0">
              <a:spcBef>
                <a:spcPts val="0"/>
              </a:spcBef>
              <a:spcAft>
                <a:spcPts val="0"/>
              </a:spcAft>
              <a:buSzPts val="2000"/>
              <a:buAutoNum type="arabicPeriod"/>
            </a:pPr>
            <a:r>
              <a:rPr lang="en" sz="2000" b="1"/>
              <a:t>Performance analysis and validation</a:t>
            </a:r>
            <a:endParaRPr sz="2000" b="1"/>
          </a:p>
          <a:p>
            <a:pPr marL="457200" lvl="0" indent="-355600" algn="l" rtl="0">
              <a:spcBef>
                <a:spcPts val="0"/>
              </a:spcBef>
              <a:spcAft>
                <a:spcPts val="0"/>
              </a:spcAft>
              <a:buSzPts val="2000"/>
              <a:buAutoNum type="arabicPeriod"/>
            </a:pPr>
            <a:r>
              <a:rPr lang="en" sz="2000" b="1"/>
              <a:t>Task and Time schedule</a:t>
            </a:r>
            <a:endParaRPr sz="2000" b="1"/>
          </a:p>
          <a:p>
            <a:pPr marL="457200" lvl="0" indent="-355600" algn="l" rtl="0">
              <a:spcBef>
                <a:spcPts val="0"/>
              </a:spcBef>
              <a:spcAft>
                <a:spcPts val="0"/>
              </a:spcAft>
              <a:buSzPts val="2000"/>
              <a:buAutoNum type="arabicPeriod"/>
            </a:pPr>
            <a:r>
              <a:rPr lang="en" sz="2000" b="1"/>
              <a:t>Project Output</a:t>
            </a:r>
            <a:endParaRPr sz="2000" b="1"/>
          </a:p>
          <a:p>
            <a:pPr marL="457200" lvl="0" indent="-355600" algn="l" rtl="0">
              <a:spcBef>
                <a:spcPts val="0"/>
              </a:spcBef>
              <a:spcAft>
                <a:spcPts val="0"/>
              </a:spcAft>
              <a:buSzPts val="2000"/>
              <a:buAutoNum type="arabicPeriod"/>
            </a:pPr>
            <a:r>
              <a:rPr lang="en" sz="2000" b="1"/>
              <a:t>Recommendation</a:t>
            </a:r>
            <a:endParaRPr sz="2000" b="1"/>
          </a:p>
        </p:txBody>
      </p:sp>
      <p:sp>
        <p:nvSpPr>
          <p:cNvPr id="2" name="Slide Number Placeholder 1">
            <a:extLst>
              <a:ext uri="{FF2B5EF4-FFF2-40B4-BE49-F238E27FC236}">
                <a16:creationId xmlns:a16="http://schemas.microsoft.com/office/drawing/2014/main" id="{5C96CDD5-AB5F-CF7D-C37B-E3F5EC0CA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2"/>
          <p:cNvSpPr txBox="1"/>
          <p:nvPr/>
        </p:nvSpPr>
        <p:spPr>
          <a:xfrm>
            <a:off x="0" y="336500"/>
            <a:ext cx="9144000" cy="646500"/>
          </a:xfrm>
          <a:prstGeom prst="rect">
            <a:avLst/>
          </a:prstGeom>
          <a:noFill/>
          <a:ln>
            <a:noFill/>
          </a:ln>
        </p:spPr>
        <p:txBody>
          <a:bodyPr spcFirstLastPara="1" wrap="square" lIns="91425" tIns="91425" rIns="91425" bIns="91425" anchor="t" anchorCtr="0">
            <a:spAutoFit/>
          </a:bodyPr>
          <a:lstStyle/>
          <a:p>
            <a:pPr marL="914400" lvl="0" indent="-419100" algn="l" rtl="0">
              <a:spcBef>
                <a:spcPts val="0"/>
              </a:spcBef>
              <a:spcAft>
                <a:spcPts val="0"/>
              </a:spcAft>
              <a:buClr>
                <a:schemeClr val="lt1"/>
              </a:buClr>
              <a:buSzPts val="3000"/>
              <a:buFont typeface="Maven Pro"/>
              <a:buChar char="❖"/>
            </a:pPr>
            <a:r>
              <a:rPr lang="en" sz="3000" b="1">
                <a:solidFill>
                  <a:schemeClr val="lt1"/>
                </a:solidFill>
                <a:latin typeface="Maven Pro"/>
                <a:ea typeface="Maven Pro"/>
                <a:cs typeface="Maven Pro"/>
                <a:sym typeface="Maven Pro"/>
              </a:rPr>
              <a:t>Data preprocessing</a:t>
            </a:r>
            <a:endParaRPr sz="3000" b="1">
              <a:solidFill>
                <a:schemeClr val="lt1"/>
              </a:solidFill>
              <a:latin typeface="Maven Pro"/>
              <a:ea typeface="Maven Pro"/>
              <a:cs typeface="Maven Pro"/>
              <a:sym typeface="Maven Pro"/>
            </a:endParaRPr>
          </a:p>
        </p:txBody>
      </p:sp>
      <p:sp>
        <p:nvSpPr>
          <p:cNvPr id="401" name="Google Shape;401;p32"/>
          <p:cNvSpPr txBox="1"/>
          <p:nvPr/>
        </p:nvSpPr>
        <p:spPr>
          <a:xfrm>
            <a:off x="913844" y="1352788"/>
            <a:ext cx="8304000" cy="3268800"/>
          </a:xfrm>
          <a:prstGeom prst="rect">
            <a:avLst/>
          </a:prstGeom>
          <a:noFill/>
          <a:ln>
            <a:noFill/>
          </a:ln>
        </p:spPr>
        <p:txBody>
          <a:bodyPr spcFirstLastPara="1" wrap="square" lIns="91425" tIns="91425" rIns="91425" bIns="91425" anchor="t" anchorCtr="0">
            <a:noAutofit/>
          </a:bodyPr>
          <a:lstStyle/>
          <a:p>
            <a:pPr marL="285750" lvl="0" indent="-254000" algn="l" rtl="0">
              <a:lnSpc>
                <a:spcPct val="150000"/>
              </a:lnSpc>
              <a:spcBef>
                <a:spcPts val="0"/>
              </a:spcBef>
              <a:spcAft>
                <a:spcPts val="0"/>
              </a:spcAft>
              <a:buClr>
                <a:schemeClr val="lt1"/>
              </a:buClr>
              <a:buSzPts val="2980"/>
              <a:buFont typeface="Nunito"/>
              <a:buChar char="•"/>
            </a:pPr>
            <a:r>
              <a:rPr lang="en" sz="1900" b="1" dirty="0">
                <a:solidFill>
                  <a:schemeClr val="lt1"/>
                </a:solidFill>
                <a:latin typeface="Nunito"/>
                <a:ea typeface="Nunito"/>
                <a:cs typeface="Nunito"/>
                <a:sym typeface="Nunito"/>
              </a:rPr>
              <a:t>Tokenize the sentence.</a:t>
            </a:r>
          </a:p>
          <a:p>
            <a:pPr marL="285750" lvl="0" indent="-254000" algn="l" rtl="0">
              <a:lnSpc>
                <a:spcPct val="150000"/>
              </a:lnSpc>
              <a:spcBef>
                <a:spcPts val="0"/>
              </a:spcBef>
              <a:spcAft>
                <a:spcPts val="0"/>
              </a:spcAft>
              <a:buClr>
                <a:schemeClr val="lt1"/>
              </a:buClr>
              <a:buSzPts val="2980"/>
              <a:buFont typeface="Nunito"/>
              <a:buChar char="•"/>
            </a:pPr>
            <a:r>
              <a:rPr lang="en" sz="1900" b="1" dirty="0">
                <a:solidFill>
                  <a:schemeClr val="lt1"/>
                </a:solidFill>
                <a:latin typeface="Nunito"/>
                <a:ea typeface="Nunito"/>
                <a:cs typeface="Nunito"/>
                <a:sym typeface="Nunito"/>
              </a:rPr>
              <a:t>Add special tokens [CLS] at beginning and [SEP] at end.</a:t>
            </a:r>
          </a:p>
          <a:p>
            <a:pPr marL="285750" lvl="0" indent="-254000" algn="l" rtl="0">
              <a:lnSpc>
                <a:spcPct val="150000"/>
              </a:lnSpc>
              <a:spcBef>
                <a:spcPts val="1080"/>
              </a:spcBef>
              <a:spcAft>
                <a:spcPts val="0"/>
              </a:spcAft>
              <a:buClr>
                <a:schemeClr val="lt1"/>
              </a:buClr>
              <a:buSzPts val="2980"/>
              <a:buFont typeface="Nunito"/>
              <a:buChar char="•"/>
            </a:pPr>
            <a:r>
              <a:rPr lang="en" sz="1900" b="1" dirty="0">
                <a:solidFill>
                  <a:schemeClr val="lt1"/>
                </a:solidFill>
                <a:latin typeface="Nunito"/>
                <a:ea typeface="Nunito"/>
                <a:cs typeface="Nunito"/>
                <a:sym typeface="Nunito"/>
              </a:rPr>
              <a:t>Make sentence of same length by padding.</a:t>
            </a:r>
            <a:endParaRPr sz="1900" b="1" dirty="0">
              <a:solidFill>
                <a:schemeClr val="lt1"/>
              </a:solidFill>
              <a:latin typeface="Nunito"/>
              <a:ea typeface="Nunito"/>
              <a:cs typeface="Nunito"/>
              <a:sym typeface="Nunito"/>
            </a:endParaRPr>
          </a:p>
          <a:p>
            <a:pPr marL="285750" lvl="0" indent="-254000" algn="l" rtl="0">
              <a:lnSpc>
                <a:spcPct val="150000"/>
              </a:lnSpc>
              <a:spcBef>
                <a:spcPts val="1080"/>
              </a:spcBef>
              <a:spcAft>
                <a:spcPts val="0"/>
              </a:spcAft>
              <a:buClr>
                <a:schemeClr val="lt1"/>
              </a:buClr>
              <a:buSzPts val="2980"/>
              <a:buFont typeface="Nunito"/>
              <a:buChar char="•"/>
            </a:pPr>
            <a:r>
              <a:rPr lang="en" sz="1900" b="1" dirty="0">
                <a:solidFill>
                  <a:schemeClr val="lt1"/>
                </a:solidFill>
                <a:latin typeface="Nunito"/>
                <a:ea typeface="Nunito"/>
                <a:cs typeface="Nunito"/>
                <a:sym typeface="Nunito"/>
              </a:rPr>
              <a:t>Create attention mask.</a:t>
            </a:r>
            <a:endParaRPr sz="1900" b="1" dirty="0">
              <a:solidFill>
                <a:schemeClr val="lt1"/>
              </a:solidFill>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9D973193-153F-7472-00DA-B028E7D669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p:nvPr/>
        </p:nvSpPr>
        <p:spPr>
          <a:xfrm>
            <a:off x="71575" y="104975"/>
            <a:ext cx="9000300" cy="8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212121"/>
              </a:buClr>
              <a:buSzPts val="4000"/>
              <a:buFont typeface="Times New Roman"/>
              <a:buNone/>
            </a:pPr>
            <a:r>
              <a:rPr lang="en" sz="2400" b="1">
                <a:solidFill>
                  <a:schemeClr val="lt1"/>
                </a:solidFill>
                <a:latin typeface="Maven Pro"/>
                <a:ea typeface="Maven Pro"/>
                <a:cs typeface="Maven Pro"/>
                <a:sym typeface="Maven Pro"/>
              </a:rPr>
              <a:t>6.4 Bidirectional Encoder Representation from Transformer</a:t>
            </a:r>
            <a:endParaRPr sz="200" b="1">
              <a:solidFill>
                <a:schemeClr val="lt1"/>
              </a:solidFill>
              <a:latin typeface="Maven Pro"/>
              <a:ea typeface="Maven Pro"/>
              <a:cs typeface="Maven Pro"/>
              <a:sym typeface="Maven Pro"/>
            </a:endParaRPr>
          </a:p>
          <a:p>
            <a:pPr marL="0" lvl="0" indent="0" algn="l" rtl="0">
              <a:spcBef>
                <a:spcPts val="0"/>
              </a:spcBef>
              <a:spcAft>
                <a:spcPts val="0"/>
              </a:spcAft>
              <a:buNone/>
            </a:pPr>
            <a:endParaRPr sz="100">
              <a:solidFill>
                <a:schemeClr val="lt1"/>
              </a:solidFill>
              <a:latin typeface="Nunito"/>
              <a:ea typeface="Nunito"/>
              <a:cs typeface="Nunito"/>
              <a:sym typeface="Nunito"/>
            </a:endParaRPr>
          </a:p>
        </p:txBody>
      </p:sp>
      <p:pic>
        <p:nvPicPr>
          <p:cNvPr id="407" name="Google Shape;407;p33"/>
          <p:cNvPicPr preferRelativeResize="0"/>
          <p:nvPr/>
        </p:nvPicPr>
        <p:blipFill rotWithShape="1">
          <a:blip r:embed="rId3">
            <a:alphaModFix/>
          </a:blip>
          <a:srcRect/>
          <a:stretch/>
        </p:blipFill>
        <p:spPr>
          <a:xfrm>
            <a:off x="1192950" y="970175"/>
            <a:ext cx="6758100" cy="3884700"/>
          </a:xfrm>
          <a:prstGeom prst="rect">
            <a:avLst/>
          </a:prstGeom>
          <a:noFill/>
          <a:ln>
            <a:noFill/>
          </a:ln>
        </p:spPr>
      </p:pic>
      <p:sp>
        <p:nvSpPr>
          <p:cNvPr id="2" name="Slide Number Placeholder 1">
            <a:extLst>
              <a:ext uri="{FF2B5EF4-FFF2-40B4-BE49-F238E27FC236}">
                <a16:creationId xmlns:a16="http://schemas.microsoft.com/office/drawing/2014/main" id="{0D344300-9F3D-7B7F-094D-60A266A233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p:nvPr/>
        </p:nvSpPr>
        <p:spPr>
          <a:xfrm>
            <a:off x="117900" y="179100"/>
            <a:ext cx="8908200" cy="7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
              <a:solidFill>
                <a:schemeClr val="lt1"/>
              </a:solidFill>
              <a:latin typeface="Nunito"/>
              <a:ea typeface="Nunito"/>
              <a:cs typeface="Nunito"/>
              <a:sym typeface="Nunito"/>
            </a:endParaRPr>
          </a:p>
        </p:txBody>
      </p:sp>
      <p:sp>
        <p:nvSpPr>
          <p:cNvPr id="413" name="Google Shape;413;p34"/>
          <p:cNvSpPr txBox="1"/>
          <p:nvPr/>
        </p:nvSpPr>
        <p:spPr>
          <a:xfrm>
            <a:off x="276225" y="205950"/>
            <a:ext cx="4578600" cy="6609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aven Pro"/>
              <a:buChar char="★"/>
            </a:pPr>
            <a:r>
              <a:rPr lang="en" sz="1900" b="1">
                <a:solidFill>
                  <a:schemeClr val="lt1"/>
                </a:solidFill>
                <a:latin typeface="Maven Pro"/>
                <a:ea typeface="Maven Pro"/>
                <a:cs typeface="Maven Pro"/>
                <a:sym typeface="Maven Pro"/>
              </a:rPr>
              <a:t>Pre Training BERT</a:t>
            </a:r>
            <a:endParaRPr>
              <a:solidFill>
                <a:schemeClr val="lt1"/>
              </a:solidFill>
              <a:latin typeface="Nunito"/>
              <a:ea typeface="Nunito"/>
              <a:cs typeface="Nunito"/>
              <a:sym typeface="Nunito"/>
            </a:endParaRPr>
          </a:p>
        </p:txBody>
      </p:sp>
      <p:sp>
        <p:nvSpPr>
          <p:cNvPr id="414" name="Google Shape;414;p34"/>
          <p:cNvSpPr txBox="1"/>
          <p:nvPr/>
        </p:nvSpPr>
        <p:spPr>
          <a:xfrm>
            <a:off x="245700" y="692200"/>
            <a:ext cx="8652600" cy="33648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lt1"/>
              </a:buClr>
              <a:buSzPts val="1700"/>
              <a:buFont typeface="Nunito"/>
              <a:buChar char="●"/>
            </a:pPr>
            <a:r>
              <a:rPr lang="en" sz="1700" b="1">
                <a:solidFill>
                  <a:schemeClr val="lt1"/>
                </a:solidFill>
                <a:latin typeface="Nunito"/>
                <a:ea typeface="Nunito"/>
                <a:cs typeface="Nunito"/>
                <a:sym typeface="Nunito"/>
              </a:rPr>
              <a:t>To understand Language and context (WikiText Corpus)</a:t>
            </a:r>
            <a:endParaRPr sz="1700" b="1">
              <a:solidFill>
                <a:schemeClr val="lt1"/>
              </a:solidFill>
              <a:latin typeface="Nunito"/>
              <a:ea typeface="Nunito"/>
              <a:cs typeface="Nunito"/>
              <a:sym typeface="Nunito"/>
            </a:endParaRPr>
          </a:p>
          <a:p>
            <a:pPr marL="457200" lvl="0" indent="-336550" algn="l" rtl="0">
              <a:lnSpc>
                <a:spcPct val="115000"/>
              </a:lnSpc>
              <a:spcBef>
                <a:spcPts val="0"/>
              </a:spcBef>
              <a:spcAft>
                <a:spcPts val="0"/>
              </a:spcAft>
              <a:buClr>
                <a:schemeClr val="lt1"/>
              </a:buClr>
              <a:buSzPts val="1700"/>
              <a:buFont typeface="Nunito"/>
              <a:buChar char="●"/>
            </a:pPr>
            <a:r>
              <a:rPr lang="en" sz="1700" b="1">
                <a:solidFill>
                  <a:schemeClr val="lt1"/>
                </a:solidFill>
                <a:latin typeface="Nunito"/>
                <a:ea typeface="Nunito"/>
                <a:cs typeface="Nunito"/>
                <a:sym typeface="Nunito"/>
              </a:rPr>
              <a:t>Pre-training strategies:</a:t>
            </a:r>
            <a:endParaRPr sz="1700" b="1">
              <a:solidFill>
                <a:schemeClr val="lt1"/>
              </a:solidFill>
              <a:latin typeface="Nunito"/>
              <a:ea typeface="Nunito"/>
              <a:cs typeface="Nunito"/>
              <a:sym typeface="Nunito"/>
            </a:endParaRPr>
          </a:p>
          <a:p>
            <a:pPr marL="457200" lvl="0" indent="-336550" algn="l" rtl="0">
              <a:lnSpc>
                <a:spcPct val="115000"/>
              </a:lnSpc>
              <a:spcBef>
                <a:spcPts val="0"/>
              </a:spcBef>
              <a:spcAft>
                <a:spcPts val="0"/>
              </a:spcAft>
              <a:buClr>
                <a:schemeClr val="lt1"/>
              </a:buClr>
              <a:buSzPts val="1700"/>
              <a:buFont typeface="Nunito"/>
              <a:buChar char="➢"/>
            </a:pPr>
            <a:r>
              <a:rPr lang="en" sz="1700" b="1">
                <a:solidFill>
                  <a:schemeClr val="lt1"/>
                </a:solidFill>
                <a:latin typeface="Nunito"/>
                <a:ea typeface="Nunito"/>
                <a:cs typeface="Nunito"/>
                <a:sym typeface="Nunito"/>
              </a:rPr>
              <a:t>Masked Language Modeling(MLM)</a:t>
            </a:r>
            <a:endParaRPr sz="1700" b="1">
              <a:solidFill>
                <a:schemeClr val="lt1"/>
              </a:solidFill>
              <a:latin typeface="Nunito"/>
              <a:ea typeface="Nunito"/>
              <a:cs typeface="Nunito"/>
              <a:sym typeface="Nunito"/>
            </a:endParaRPr>
          </a:p>
          <a:p>
            <a:pPr marL="457200" lvl="0" indent="0" algn="l" rtl="0">
              <a:lnSpc>
                <a:spcPct val="115000"/>
              </a:lnSpc>
              <a:spcBef>
                <a:spcPts val="0"/>
              </a:spcBef>
              <a:spcAft>
                <a:spcPts val="0"/>
              </a:spcAft>
              <a:buNone/>
            </a:pPr>
            <a:r>
              <a:rPr lang="en" sz="1700" b="1">
                <a:solidFill>
                  <a:schemeClr val="lt1"/>
                </a:solidFill>
                <a:latin typeface="Nunito"/>
                <a:ea typeface="Nunito"/>
                <a:cs typeface="Nunito"/>
                <a:sym typeface="Nunito"/>
              </a:rPr>
              <a:t>Model is fed with a large corpus of text and learns to predict masked words</a:t>
            </a:r>
            <a:endParaRPr sz="1700" b="1">
              <a:solidFill>
                <a:schemeClr val="lt1"/>
              </a:solidFill>
              <a:latin typeface="Nunito"/>
              <a:ea typeface="Nunito"/>
              <a:cs typeface="Nunito"/>
              <a:sym typeface="Nunito"/>
            </a:endParaRPr>
          </a:p>
          <a:p>
            <a:pPr marL="457200" lvl="0" indent="0" algn="l" rtl="0">
              <a:lnSpc>
                <a:spcPct val="115000"/>
              </a:lnSpc>
              <a:spcBef>
                <a:spcPts val="0"/>
              </a:spcBef>
              <a:spcAft>
                <a:spcPts val="0"/>
              </a:spcAft>
              <a:buNone/>
            </a:pPr>
            <a:endParaRPr sz="1700" b="1">
              <a:solidFill>
                <a:schemeClr val="lt1"/>
              </a:solidFill>
              <a:latin typeface="Nunito"/>
              <a:ea typeface="Nunito"/>
              <a:cs typeface="Nunito"/>
              <a:sym typeface="Nunito"/>
            </a:endParaRPr>
          </a:p>
          <a:p>
            <a:pPr marL="457200" lvl="0" indent="-336550" algn="l" rtl="0">
              <a:lnSpc>
                <a:spcPct val="115000"/>
              </a:lnSpc>
              <a:spcBef>
                <a:spcPts val="0"/>
              </a:spcBef>
              <a:spcAft>
                <a:spcPts val="0"/>
              </a:spcAft>
              <a:buClr>
                <a:schemeClr val="lt1"/>
              </a:buClr>
              <a:buSzPts val="1700"/>
              <a:buFont typeface="Nunito"/>
              <a:buChar char="➢"/>
            </a:pPr>
            <a:r>
              <a:rPr lang="en" sz="1700" b="1">
                <a:solidFill>
                  <a:schemeClr val="lt1"/>
                </a:solidFill>
                <a:latin typeface="Nunito"/>
                <a:ea typeface="Nunito"/>
                <a:cs typeface="Nunito"/>
                <a:sym typeface="Nunito"/>
              </a:rPr>
              <a:t>Next Sentence Prediction(NSP)</a:t>
            </a:r>
            <a:endParaRPr sz="1700" b="1">
              <a:solidFill>
                <a:schemeClr val="lt1"/>
              </a:solidFill>
              <a:latin typeface="Nunito"/>
              <a:ea typeface="Nunito"/>
              <a:cs typeface="Nunito"/>
              <a:sym typeface="Nunito"/>
            </a:endParaRPr>
          </a:p>
          <a:p>
            <a:pPr marL="457200" lvl="0" indent="0" algn="l" rtl="0">
              <a:lnSpc>
                <a:spcPct val="115000"/>
              </a:lnSpc>
              <a:spcBef>
                <a:spcPts val="0"/>
              </a:spcBef>
              <a:spcAft>
                <a:spcPts val="0"/>
              </a:spcAft>
              <a:buNone/>
            </a:pPr>
            <a:r>
              <a:rPr lang="en" sz="1700" b="1">
                <a:solidFill>
                  <a:schemeClr val="lt1"/>
                </a:solidFill>
                <a:latin typeface="Nunito"/>
                <a:ea typeface="Nunito"/>
                <a:cs typeface="Nunito"/>
                <a:sym typeface="Nunito"/>
              </a:rPr>
              <a:t>Trained to learn semantic relationship between two sentences such as cause and effect, implication/contradiction between them.</a:t>
            </a:r>
            <a:endParaRPr sz="1700" b="1">
              <a:solidFill>
                <a:schemeClr val="lt1"/>
              </a:solidFill>
              <a:latin typeface="Nunito"/>
              <a:ea typeface="Nunito"/>
              <a:cs typeface="Nunito"/>
              <a:sym typeface="Nunito"/>
            </a:endParaRPr>
          </a:p>
        </p:txBody>
      </p:sp>
      <p:pic>
        <p:nvPicPr>
          <p:cNvPr id="415" name="Google Shape;415;p34"/>
          <p:cNvPicPr preferRelativeResize="0"/>
          <p:nvPr/>
        </p:nvPicPr>
        <p:blipFill rotWithShape="1">
          <a:blip r:embed="rId3">
            <a:alphaModFix/>
          </a:blip>
          <a:srcRect/>
          <a:stretch/>
        </p:blipFill>
        <p:spPr>
          <a:xfrm>
            <a:off x="276220" y="3572059"/>
            <a:ext cx="8591550" cy="1390650"/>
          </a:xfrm>
          <a:prstGeom prst="rect">
            <a:avLst/>
          </a:prstGeom>
          <a:noFill/>
          <a:ln>
            <a:noFill/>
          </a:ln>
        </p:spPr>
      </p:pic>
      <p:sp>
        <p:nvSpPr>
          <p:cNvPr id="2" name="Slide Number Placeholder 1">
            <a:extLst>
              <a:ext uri="{FF2B5EF4-FFF2-40B4-BE49-F238E27FC236}">
                <a16:creationId xmlns:a16="http://schemas.microsoft.com/office/drawing/2014/main" id="{B8E0D3A9-A722-6AEC-ECD1-ED821E5A9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5"/>
          <p:cNvSpPr txBox="1"/>
          <p:nvPr/>
        </p:nvSpPr>
        <p:spPr>
          <a:xfrm>
            <a:off x="117238" y="202842"/>
            <a:ext cx="10353900" cy="513300"/>
          </a:xfrm>
          <a:prstGeom prst="rect">
            <a:avLst/>
          </a:prstGeom>
          <a:noFill/>
          <a:ln>
            <a:noFill/>
          </a:ln>
        </p:spPr>
        <p:txBody>
          <a:bodyPr spcFirstLastPara="1" wrap="square" lIns="91425" tIns="45700" rIns="91425" bIns="45700" anchor="ctr" anchorCtr="0">
            <a:noAutofit/>
          </a:bodyPr>
          <a:lstStyle/>
          <a:p>
            <a:pPr marL="457200" lvl="0" indent="-374650" algn="l" rtl="0">
              <a:lnSpc>
                <a:spcPct val="80000"/>
              </a:lnSpc>
              <a:spcBef>
                <a:spcPts val="0"/>
              </a:spcBef>
              <a:spcAft>
                <a:spcPts val="0"/>
              </a:spcAft>
              <a:buClr>
                <a:schemeClr val="lt1"/>
              </a:buClr>
              <a:buSzPts val="2300"/>
              <a:buChar char="★"/>
            </a:pPr>
            <a:r>
              <a:rPr lang="en" sz="2500" b="1">
                <a:solidFill>
                  <a:schemeClr val="lt1"/>
                </a:solidFill>
                <a:latin typeface="Nunito"/>
                <a:ea typeface="Nunito"/>
                <a:cs typeface="Nunito"/>
                <a:sym typeface="Nunito"/>
              </a:rPr>
              <a:t>Fine Tuning BERT</a:t>
            </a:r>
            <a:br>
              <a:rPr lang="en" sz="2400">
                <a:solidFill>
                  <a:schemeClr val="lt1"/>
                </a:solidFill>
                <a:latin typeface="Times New Roman"/>
                <a:ea typeface="Times New Roman"/>
                <a:cs typeface="Times New Roman"/>
                <a:sym typeface="Times New Roman"/>
              </a:rPr>
            </a:br>
            <a:endParaRPr sz="2400">
              <a:solidFill>
                <a:schemeClr val="lt1"/>
              </a:solidFill>
              <a:latin typeface="Corbel"/>
              <a:ea typeface="Corbel"/>
              <a:cs typeface="Corbel"/>
              <a:sym typeface="Corbel"/>
            </a:endParaRPr>
          </a:p>
        </p:txBody>
      </p:sp>
      <p:sp>
        <p:nvSpPr>
          <p:cNvPr id="421" name="Google Shape;421;p35"/>
          <p:cNvSpPr txBox="1"/>
          <p:nvPr/>
        </p:nvSpPr>
        <p:spPr>
          <a:xfrm>
            <a:off x="336475" y="822050"/>
            <a:ext cx="9144000" cy="2299800"/>
          </a:xfrm>
          <a:prstGeom prst="rect">
            <a:avLst/>
          </a:prstGeom>
          <a:noFill/>
          <a:ln>
            <a:noFill/>
          </a:ln>
        </p:spPr>
        <p:txBody>
          <a:bodyPr spcFirstLastPara="1" wrap="square" lIns="91425" tIns="45700" rIns="91425" bIns="45700" anchor="ctr" anchorCtr="0">
            <a:normAutofit/>
          </a:bodyPr>
          <a:lstStyle/>
          <a:p>
            <a:pPr marL="285750" lvl="0" indent="-254000" algn="l" rtl="0">
              <a:lnSpc>
                <a:spcPct val="80000"/>
              </a:lnSpc>
              <a:spcBef>
                <a:spcPts val="0"/>
              </a:spcBef>
              <a:spcAft>
                <a:spcPts val="0"/>
              </a:spcAft>
              <a:buClr>
                <a:schemeClr val="lt1"/>
              </a:buClr>
              <a:buSzPts val="2980"/>
              <a:buFont typeface="Nunito"/>
              <a:buChar char="•"/>
            </a:pPr>
            <a:r>
              <a:rPr lang="en" sz="1900" b="1">
                <a:solidFill>
                  <a:schemeClr val="lt1"/>
                </a:solidFill>
                <a:latin typeface="Nunito"/>
                <a:ea typeface="Nunito"/>
                <a:cs typeface="Nunito"/>
                <a:sym typeface="Nunito"/>
              </a:rPr>
              <a:t>Training a pre-trained Bert model on a specific task/dataset</a:t>
            </a:r>
            <a:endParaRPr sz="1900" b="1">
              <a:solidFill>
                <a:schemeClr val="lt1"/>
              </a:solidFill>
              <a:latin typeface="Nunito"/>
              <a:ea typeface="Nunito"/>
              <a:cs typeface="Nunito"/>
              <a:sym typeface="Nunito"/>
            </a:endParaRPr>
          </a:p>
          <a:p>
            <a:pPr marL="285750" lvl="0" indent="-254000" algn="l" rtl="0">
              <a:lnSpc>
                <a:spcPct val="80000"/>
              </a:lnSpc>
              <a:spcBef>
                <a:spcPts val="1080"/>
              </a:spcBef>
              <a:spcAft>
                <a:spcPts val="0"/>
              </a:spcAft>
              <a:buClr>
                <a:schemeClr val="lt1"/>
              </a:buClr>
              <a:buSzPts val="2980"/>
              <a:buFont typeface="Nunito"/>
              <a:buChar char="•"/>
            </a:pPr>
            <a:r>
              <a:rPr lang="en" sz="1900" b="1">
                <a:solidFill>
                  <a:schemeClr val="lt1"/>
                </a:solidFill>
                <a:latin typeface="Nunito"/>
                <a:ea typeface="Nunito"/>
                <a:cs typeface="Nunito"/>
                <a:sym typeface="Nunito"/>
              </a:rPr>
              <a:t>Use language for tasks like text classification, question answering, named entity recognition</a:t>
            </a:r>
            <a:endParaRPr sz="1900" b="1">
              <a:solidFill>
                <a:schemeClr val="lt1"/>
              </a:solidFill>
              <a:latin typeface="Nunito"/>
              <a:ea typeface="Nunito"/>
              <a:cs typeface="Nunito"/>
              <a:sym typeface="Nunito"/>
            </a:endParaRPr>
          </a:p>
          <a:p>
            <a:pPr marL="285750" lvl="0" indent="-254000" algn="l" rtl="0">
              <a:lnSpc>
                <a:spcPct val="80000"/>
              </a:lnSpc>
              <a:spcBef>
                <a:spcPts val="1080"/>
              </a:spcBef>
              <a:spcAft>
                <a:spcPts val="0"/>
              </a:spcAft>
              <a:buClr>
                <a:schemeClr val="lt1"/>
              </a:buClr>
              <a:buSzPts val="2980"/>
              <a:buFont typeface="Nunito"/>
              <a:buChar char="•"/>
            </a:pPr>
            <a:r>
              <a:rPr lang="en" sz="1900" b="1">
                <a:solidFill>
                  <a:schemeClr val="lt1"/>
                </a:solidFill>
                <a:latin typeface="Nunito"/>
                <a:ea typeface="Nunito"/>
                <a:cs typeface="Nunito"/>
                <a:sym typeface="Nunito"/>
              </a:rPr>
              <a:t>Eg: intent classification, sentiment analysis</a:t>
            </a:r>
            <a:endParaRPr sz="1900" b="1">
              <a:solidFill>
                <a:schemeClr val="lt1"/>
              </a:solidFill>
              <a:latin typeface="Nunito"/>
              <a:ea typeface="Nunito"/>
              <a:cs typeface="Nunito"/>
              <a:sym typeface="Nunito"/>
            </a:endParaRPr>
          </a:p>
          <a:p>
            <a:pPr marL="285750" lvl="0" indent="-64770" algn="l" rtl="0">
              <a:lnSpc>
                <a:spcPct val="80000"/>
              </a:lnSpc>
              <a:spcBef>
                <a:spcPts val="1080"/>
              </a:spcBef>
              <a:spcAft>
                <a:spcPts val="0"/>
              </a:spcAft>
              <a:buNone/>
            </a:pPr>
            <a:endParaRPr sz="1900" b="1">
              <a:solidFill>
                <a:srgbClr val="000000"/>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D4867C07-62A3-C3B3-704D-D5A3A3AAE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6"/>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6.5 Extractive Q&amp;A Pipeline</a:t>
            </a:r>
            <a:endParaRPr sz="3300"/>
          </a:p>
        </p:txBody>
      </p:sp>
      <p:sp>
        <p:nvSpPr>
          <p:cNvPr id="427" name="Google Shape;427;p36"/>
          <p:cNvSpPr txBox="1"/>
          <p:nvPr/>
        </p:nvSpPr>
        <p:spPr>
          <a:xfrm>
            <a:off x="200650" y="1461875"/>
            <a:ext cx="8284200" cy="477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pic>
        <p:nvPicPr>
          <p:cNvPr id="428" name="Google Shape;428;p36"/>
          <p:cNvPicPr preferRelativeResize="0"/>
          <p:nvPr/>
        </p:nvPicPr>
        <p:blipFill>
          <a:blip r:embed="rId3">
            <a:alphaModFix/>
          </a:blip>
          <a:stretch>
            <a:fillRect/>
          </a:stretch>
        </p:blipFill>
        <p:spPr>
          <a:xfrm>
            <a:off x="1490550" y="1220250"/>
            <a:ext cx="6162900" cy="3597274"/>
          </a:xfrm>
          <a:prstGeom prst="rect">
            <a:avLst/>
          </a:prstGeom>
          <a:noFill/>
          <a:ln>
            <a:noFill/>
          </a:ln>
        </p:spPr>
      </p:pic>
      <p:sp>
        <p:nvSpPr>
          <p:cNvPr id="2" name="Slide Number Placeholder 1">
            <a:extLst>
              <a:ext uri="{FF2B5EF4-FFF2-40B4-BE49-F238E27FC236}">
                <a16:creationId xmlns:a16="http://schemas.microsoft.com/office/drawing/2014/main" id="{C6CE215E-37B0-05B3-2E99-FCD2389D1A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aphicFrame>
        <p:nvGraphicFramePr>
          <p:cNvPr id="433" name="Google Shape;433;p37"/>
          <p:cNvGraphicFramePr/>
          <p:nvPr/>
        </p:nvGraphicFramePr>
        <p:xfrm>
          <a:off x="912150" y="118950"/>
          <a:ext cx="6248300" cy="4954150"/>
        </p:xfrm>
        <a:graphic>
          <a:graphicData uri="http://schemas.openxmlformats.org/drawingml/2006/table">
            <a:tbl>
              <a:tblPr>
                <a:noFill/>
                <a:tableStyleId>{1DB13562-2C44-437F-BA31-C0B0A10682DC}</a:tableStyleId>
              </a:tblPr>
              <a:tblGrid>
                <a:gridCol w="6248300">
                  <a:extLst>
                    <a:ext uri="{9D8B030D-6E8A-4147-A177-3AD203B41FA5}">
                      <a16:colId xmlns:a16="http://schemas.microsoft.com/office/drawing/2014/main" val="20000"/>
                    </a:ext>
                  </a:extLst>
                </a:gridCol>
              </a:tblGrid>
              <a:tr h="4954150">
                <a:tc>
                  <a:txBody>
                    <a:bodyPr/>
                    <a:lstStyle/>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"data":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"paragraphs":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"context": "The quick brown fox jumps over the lazy dog.",</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"qas":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"question": "What does the fox jump over?",</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"id": "q1",</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"answers":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"text": "the lazy dog",</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"answer_start": 32</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"title": "Example"</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    "version": "2.0"</a:t>
                      </a:r>
                      <a:endParaRPr sz="1200">
                        <a:solidFill>
                          <a:schemeClr val="lt1"/>
                        </a:solidFill>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bl>
          </a:graphicData>
        </a:graphic>
      </p:graphicFrame>
      <p:sp>
        <p:nvSpPr>
          <p:cNvPr id="2" name="Slide Number Placeholder 1">
            <a:extLst>
              <a:ext uri="{FF2B5EF4-FFF2-40B4-BE49-F238E27FC236}">
                <a16:creationId xmlns:a16="http://schemas.microsoft.com/office/drawing/2014/main" id="{2AED6F1C-5AF6-732D-4955-3530BA0288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xfrm>
            <a:off x="446225" y="236150"/>
            <a:ext cx="7397700" cy="804900"/>
          </a:xfrm>
          <a:prstGeom prst="rect">
            <a:avLst/>
          </a:prstGeom>
        </p:spPr>
        <p:txBody>
          <a:bodyPr spcFirstLastPara="1" wrap="square" lIns="91425" tIns="91425" rIns="91425" bIns="91425" anchor="ctr" anchorCtr="0">
            <a:noAutofit/>
          </a:bodyPr>
          <a:lstStyle/>
          <a:p>
            <a:pPr marL="457200" lvl="0" indent="-425450" algn="ctr" rtl="0">
              <a:spcBef>
                <a:spcPts val="0"/>
              </a:spcBef>
              <a:spcAft>
                <a:spcPts val="0"/>
              </a:spcAft>
              <a:buSzPts val="3100"/>
              <a:buChar char="❖"/>
            </a:pPr>
            <a:r>
              <a:rPr lang="en" sz="3100"/>
              <a:t>Data Source: SQuAD</a:t>
            </a:r>
            <a:endParaRPr sz="3100"/>
          </a:p>
        </p:txBody>
      </p:sp>
      <p:graphicFrame>
        <p:nvGraphicFramePr>
          <p:cNvPr id="439" name="Google Shape;439;p38"/>
          <p:cNvGraphicFramePr/>
          <p:nvPr>
            <p:extLst>
              <p:ext uri="{D42A27DB-BD31-4B8C-83A1-F6EECF244321}">
                <p14:modId xmlns:p14="http://schemas.microsoft.com/office/powerpoint/2010/main" val="3910861132"/>
              </p:ext>
            </p:extLst>
          </p:nvPr>
        </p:nvGraphicFramePr>
        <p:xfrm>
          <a:off x="498925" y="1041050"/>
          <a:ext cx="7692575" cy="4126200"/>
        </p:xfrm>
        <a:graphic>
          <a:graphicData uri="http://schemas.openxmlformats.org/drawingml/2006/table">
            <a:tbl>
              <a:tblPr>
                <a:noFill/>
                <a:tableStyleId>{17215CB1-3D02-4BB4-8181-FFE1BE7BDCF2}</a:tableStyleId>
              </a:tblPr>
              <a:tblGrid>
                <a:gridCol w="2165625">
                  <a:extLst>
                    <a:ext uri="{9D8B030D-6E8A-4147-A177-3AD203B41FA5}">
                      <a16:colId xmlns:a16="http://schemas.microsoft.com/office/drawing/2014/main" val="20000"/>
                    </a:ext>
                  </a:extLst>
                </a:gridCol>
                <a:gridCol w="5526950">
                  <a:extLst>
                    <a:ext uri="{9D8B030D-6E8A-4147-A177-3AD203B41FA5}">
                      <a16:colId xmlns:a16="http://schemas.microsoft.com/office/drawing/2014/main" val="20001"/>
                    </a:ext>
                  </a:extLst>
                </a:gridCol>
              </a:tblGrid>
              <a:tr h="417304">
                <a:tc>
                  <a:txBody>
                    <a:bodyPr/>
                    <a:lstStyle/>
                    <a:p>
                      <a:pPr marL="0" lvl="0" indent="0" algn="just" rtl="0">
                        <a:lnSpc>
                          <a:spcPct val="115000"/>
                        </a:lnSpc>
                        <a:spcBef>
                          <a:spcPts val="1200"/>
                        </a:spcBef>
                        <a:spcAft>
                          <a:spcPts val="1200"/>
                        </a:spcAft>
                        <a:buNone/>
                      </a:pPr>
                      <a:r>
                        <a:rPr lang="en" sz="1900" b="1">
                          <a:solidFill>
                            <a:schemeClr val="lt1"/>
                          </a:solidFill>
                          <a:latin typeface="Maven Pro"/>
                          <a:ea typeface="Maven Pro"/>
                          <a:cs typeface="Maven Pro"/>
                          <a:sym typeface="Maven Pro"/>
                        </a:rPr>
                        <a:t>Field</a:t>
                      </a:r>
                      <a:endParaRPr sz="1900" b="1">
                        <a:solidFill>
                          <a:schemeClr val="lt1"/>
                        </a:solidFill>
                        <a:latin typeface="Maven Pro"/>
                        <a:ea typeface="Maven Pro"/>
                        <a:cs typeface="Maven Pro"/>
                        <a:sym typeface="Maven Pr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900" b="1">
                          <a:solidFill>
                            <a:schemeClr val="lt1"/>
                          </a:solidFill>
                          <a:latin typeface="Maven Pro"/>
                          <a:ea typeface="Maven Pro"/>
                          <a:cs typeface="Maven Pro"/>
                          <a:sym typeface="Maven Pro"/>
                        </a:rPr>
                        <a:t>Description</a:t>
                      </a:r>
                      <a:endParaRPr sz="1900" b="1">
                        <a:solidFill>
                          <a:schemeClr val="lt1"/>
                        </a:solidFill>
                        <a:latin typeface="Maven Pro"/>
                        <a:ea typeface="Maven Pro"/>
                        <a:cs typeface="Maven Pro"/>
                        <a:sym typeface="Maven Pr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4379">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id</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tensor containing article id.</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4379">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title</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tensor containing title</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4379">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Context</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Tensor containing context from the title</a:t>
                      </a:r>
                      <a:endParaRPr sz="1700" b="1">
                        <a:solidFill>
                          <a:schemeClr val="lt1"/>
                        </a:solidFill>
                        <a:highlight>
                          <a:srgbClr val="FFFFFF"/>
                        </a:highlight>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04379">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question</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tensor containing the question</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04379">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text</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tensor containing the text</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42957">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answer_start</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700" b="1">
                          <a:solidFill>
                            <a:schemeClr val="lt1"/>
                          </a:solidFill>
                          <a:latin typeface="Nunito"/>
                          <a:ea typeface="Nunito"/>
                          <a:cs typeface="Nunito"/>
                          <a:sym typeface="Nunito"/>
                        </a:rPr>
                        <a:t>tensor that contains the starting index of the answer</a:t>
                      </a:r>
                      <a:endParaRPr sz="1700" b="1">
                        <a:solidFill>
                          <a:schemeClr val="lt1"/>
                        </a:solidFill>
                        <a:latin typeface="Nunito"/>
                        <a:ea typeface="Nunito"/>
                        <a:cs typeface="Nunito"/>
                        <a:sym typeface="Nunito"/>
                      </a:endParaRPr>
                    </a:p>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 </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755998">
                <a:tc>
                  <a:txBody>
                    <a:bodyPr/>
                    <a:lstStyle/>
                    <a:p>
                      <a:pPr marL="0" lvl="0" indent="0" algn="just" rtl="0">
                        <a:lnSpc>
                          <a:spcPct val="115000"/>
                        </a:lnSpc>
                        <a:spcBef>
                          <a:spcPts val="1200"/>
                        </a:spcBef>
                        <a:spcAft>
                          <a:spcPts val="1200"/>
                        </a:spcAft>
                        <a:buNone/>
                      </a:pPr>
                      <a:r>
                        <a:rPr lang="en" sz="1700" b="1">
                          <a:solidFill>
                            <a:schemeClr val="lt1"/>
                          </a:solidFill>
                          <a:latin typeface="Nunito"/>
                          <a:ea typeface="Nunito"/>
                          <a:cs typeface="Nunito"/>
                          <a:sym typeface="Nunito"/>
                        </a:rPr>
                        <a:t>is_impossible</a:t>
                      </a:r>
                      <a:endParaRPr sz="1700" b="1">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700" b="1" dirty="0">
                          <a:solidFill>
                            <a:schemeClr val="lt1"/>
                          </a:solidFill>
                          <a:latin typeface="Nunito"/>
                          <a:ea typeface="Nunito"/>
                          <a:cs typeface="Nunito"/>
                          <a:sym typeface="Nunito"/>
                        </a:rPr>
                        <a:t>A label that represents whether answering is possible or impossible.</a:t>
                      </a:r>
                      <a:endParaRPr sz="1700" b="1" dirty="0">
                        <a:solidFill>
                          <a:schemeClr val="lt1"/>
                        </a:solidFill>
                        <a:latin typeface="Nunito"/>
                        <a:ea typeface="Nunito"/>
                        <a:cs typeface="Nunito"/>
                        <a:sym typeface="Nunito"/>
                      </a:endParaRPr>
                    </a:p>
                  </a:txBody>
                  <a:tcPr marL="63500" marR="63500" marT="63500" marB="63500">
                    <a:lnL w="6925" cap="flat" cmpd="sng">
                      <a:solidFill>
                        <a:srgbClr val="000000"/>
                      </a:solidFill>
                      <a:prstDash val="solid"/>
                      <a:round/>
                      <a:headEnd type="none" w="sm" len="sm"/>
                      <a:tailEnd type="none" w="sm" len="sm"/>
                    </a:lnL>
                    <a:lnR w="6925" cap="flat" cmpd="sng">
                      <a:solidFill>
                        <a:srgbClr val="000000"/>
                      </a:solidFill>
                      <a:prstDash val="solid"/>
                      <a:round/>
                      <a:headEnd type="none" w="sm" len="sm"/>
                      <a:tailEnd type="none" w="sm" len="sm"/>
                    </a:lnR>
                    <a:lnT w="6925" cap="flat" cmpd="sng">
                      <a:solidFill>
                        <a:srgbClr val="000000"/>
                      </a:solidFill>
                      <a:prstDash val="solid"/>
                      <a:round/>
                      <a:headEnd type="none" w="sm" len="sm"/>
                      <a:tailEnd type="none" w="sm" len="sm"/>
                    </a:lnT>
                    <a:lnB w="69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 name="Slide Number Placeholder 1">
            <a:extLst>
              <a:ext uri="{FF2B5EF4-FFF2-40B4-BE49-F238E27FC236}">
                <a16:creationId xmlns:a16="http://schemas.microsoft.com/office/drawing/2014/main" id="{33B20683-680E-7C9F-7029-745D9A094D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9"/>
          <p:cNvSpPr txBox="1">
            <a:spLocks noGrp="1"/>
          </p:cNvSpPr>
          <p:nvPr>
            <p:ph type="body" idx="1"/>
          </p:nvPr>
        </p:nvSpPr>
        <p:spPr>
          <a:xfrm>
            <a:off x="935025" y="241800"/>
            <a:ext cx="6366900" cy="1111200"/>
          </a:xfrm>
          <a:prstGeom prst="rect">
            <a:avLst/>
          </a:prstGeom>
        </p:spPr>
        <p:txBody>
          <a:bodyPr spcFirstLastPara="1" wrap="square" lIns="91425" tIns="91425" rIns="91425" bIns="91425" anchor="t" anchorCtr="0">
            <a:noAutofit/>
          </a:bodyPr>
          <a:lstStyle/>
          <a:p>
            <a:pPr marL="457200" lvl="0" indent="-425450" algn="ctr" rtl="0">
              <a:spcBef>
                <a:spcPts val="0"/>
              </a:spcBef>
              <a:spcAft>
                <a:spcPts val="0"/>
              </a:spcAft>
              <a:buSzPts val="3100"/>
              <a:buFont typeface="Maven Pro"/>
              <a:buChar char="❖"/>
            </a:pPr>
            <a:r>
              <a:rPr lang="en" sz="3100" b="1">
                <a:latin typeface="Maven Pro"/>
                <a:ea typeface="Maven Pro"/>
                <a:cs typeface="Maven Pro"/>
                <a:sym typeface="Maven Pro"/>
              </a:rPr>
              <a:t>Open Q&amp;A architecture</a:t>
            </a:r>
            <a:endParaRPr sz="3100" b="1">
              <a:latin typeface="Maven Pro"/>
              <a:ea typeface="Maven Pro"/>
              <a:cs typeface="Maven Pro"/>
              <a:sym typeface="Maven Pro"/>
            </a:endParaRPr>
          </a:p>
        </p:txBody>
      </p:sp>
      <p:pic>
        <p:nvPicPr>
          <p:cNvPr id="445" name="Google Shape;445;p39"/>
          <p:cNvPicPr preferRelativeResize="0"/>
          <p:nvPr/>
        </p:nvPicPr>
        <p:blipFill>
          <a:blip r:embed="rId3">
            <a:alphaModFix/>
          </a:blip>
          <a:stretch>
            <a:fillRect/>
          </a:stretch>
        </p:blipFill>
        <p:spPr>
          <a:xfrm>
            <a:off x="2439187" y="1006200"/>
            <a:ext cx="4265625" cy="3990274"/>
          </a:xfrm>
          <a:prstGeom prst="rect">
            <a:avLst/>
          </a:prstGeom>
          <a:noFill/>
          <a:ln>
            <a:noFill/>
          </a:ln>
        </p:spPr>
      </p:pic>
      <p:sp>
        <p:nvSpPr>
          <p:cNvPr id="2" name="Slide Number Placeholder 1">
            <a:extLst>
              <a:ext uri="{FF2B5EF4-FFF2-40B4-BE49-F238E27FC236}">
                <a16:creationId xmlns:a16="http://schemas.microsoft.com/office/drawing/2014/main" id="{50231B5A-8EFA-755A-6796-698DB084C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p:nvPr/>
        </p:nvSpPr>
        <p:spPr>
          <a:xfrm>
            <a:off x="215025" y="499925"/>
            <a:ext cx="3170400" cy="6489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lt1"/>
              </a:buClr>
              <a:buSzPts val="3600"/>
              <a:buFont typeface="Maven Pro"/>
              <a:buChar char="❖"/>
            </a:pPr>
            <a:r>
              <a:rPr lang="en" sz="3600" b="1">
                <a:solidFill>
                  <a:schemeClr val="lt1"/>
                </a:solidFill>
                <a:latin typeface="Maven Pro"/>
                <a:ea typeface="Maven Pro"/>
                <a:cs typeface="Maven Pro"/>
                <a:sym typeface="Maven Pro"/>
              </a:rPr>
              <a:t>BM25</a:t>
            </a:r>
            <a:endParaRPr sz="3600" b="1">
              <a:solidFill>
                <a:schemeClr val="lt1"/>
              </a:solidFill>
              <a:latin typeface="Maven Pro"/>
              <a:ea typeface="Maven Pro"/>
              <a:cs typeface="Maven Pro"/>
              <a:sym typeface="Maven Pro"/>
            </a:endParaRPr>
          </a:p>
        </p:txBody>
      </p:sp>
      <p:pic>
        <p:nvPicPr>
          <p:cNvPr id="451" name="Google Shape;451;p40"/>
          <p:cNvPicPr preferRelativeResize="0"/>
          <p:nvPr/>
        </p:nvPicPr>
        <p:blipFill rotWithShape="1">
          <a:blip r:embed="rId3">
            <a:alphaModFix/>
          </a:blip>
          <a:srcRect b="-5485"/>
          <a:stretch/>
        </p:blipFill>
        <p:spPr>
          <a:xfrm>
            <a:off x="1600200" y="2973200"/>
            <a:ext cx="5943600" cy="1083075"/>
          </a:xfrm>
          <a:prstGeom prst="rect">
            <a:avLst/>
          </a:prstGeom>
          <a:noFill/>
          <a:ln>
            <a:noFill/>
          </a:ln>
        </p:spPr>
      </p:pic>
      <p:sp>
        <p:nvSpPr>
          <p:cNvPr id="452" name="Google Shape;452;p40"/>
          <p:cNvSpPr txBox="1"/>
          <p:nvPr/>
        </p:nvSpPr>
        <p:spPr>
          <a:xfrm>
            <a:off x="335200" y="1160900"/>
            <a:ext cx="7198500" cy="14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solidFill>
                  <a:schemeClr val="lt1"/>
                </a:solidFill>
                <a:latin typeface="Nunito"/>
                <a:ea typeface="Nunito"/>
                <a:cs typeface="Nunito"/>
                <a:sym typeface="Nunito"/>
              </a:rPr>
              <a:t>BM25 is a term-based ranking model that aims to provide accurate and relevant search results by scoring documents based on their term frequencies and document lengths. It can be mathematically expressed as </a:t>
            </a:r>
            <a:endParaRPr sz="19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1D37AE13-A2CC-48EB-8116-326E163E1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1"/>
          <p:cNvPicPr preferRelativeResize="0"/>
          <p:nvPr/>
        </p:nvPicPr>
        <p:blipFill>
          <a:blip r:embed="rId3">
            <a:alphaModFix/>
          </a:blip>
          <a:stretch>
            <a:fillRect/>
          </a:stretch>
        </p:blipFill>
        <p:spPr>
          <a:xfrm>
            <a:off x="4309725" y="1132925"/>
            <a:ext cx="4648200" cy="3676650"/>
          </a:xfrm>
          <a:prstGeom prst="rect">
            <a:avLst/>
          </a:prstGeom>
          <a:noFill/>
          <a:ln>
            <a:noFill/>
          </a:ln>
        </p:spPr>
      </p:pic>
      <p:sp>
        <p:nvSpPr>
          <p:cNvPr id="458" name="Google Shape;458;p41"/>
          <p:cNvSpPr txBox="1"/>
          <p:nvPr/>
        </p:nvSpPr>
        <p:spPr>
          <a:xfrm>
            <a:off x="509500" y="882200"/>
            <a:ext cx="5908800" cy="5403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aven Pro"/>
              <a:buChar char="❖"/>
            </a:pPr>
            <a:r>
              <a:rPr lang="en" sz="1900" b="1">
                <a:solidFill>
                  <a:schemeClr val="lt1"/>
                </a:solidFill>
                <a:latin typeface="Maven Pro"/>
                <a:ea typeface="Maven Pro"/>
                <a:cs typeface="Maven Pro"/>
                <a:sym typeface="Maven Pro"/>
              </a:rPr>
              <a:t>Accuracy Curve</a:t>
            </a:r>
            <a:endParaRPr sz="1900" b="1">
              <a:solidFill>
                <a:schemeClr val="lt1"/>
              </a:solidFill>
              <a:latin typeface="Maven Pro"/>
              <a:ea typeface="Maven Pro"/>
              <a:cs typeface="Maven Pro"/>
              <a:sym typeface="Maven Pro"/>
            </a:endParaRPr>
          </a:p>
        </p:txBody>
      </p:sp>
      <p:sp>
        <p:nvSpPr>
          <p:cNvPr id="459" name="Google Shape;459;p41"/>
          <p:cNvSpPr txBox="1"/>
          <p:nvPr/>
        </p:nvSpPr>
        <p:spPr>
          <a:xfrm>
            <a:off x="407300" y="235550"/>
            <a:ext cx="8664600" cy="7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lt1"/>
                </a:solidFill>
                <a:latin typeface="Nunito"/>
                <a:ea typeface="Nunito"/>
                <a:cs typeface="Nunito"/>
                <a:sym typeface="Nunito"/>
              </a:rPr>
              <a:t>7. Performance Analysis and Validation</a:t>
            </a:r>
            <a:endParaRPr sz="3200">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2CF77C4A-71A7-32B6-6B11-353AB9199A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200650" y="200675"/>
            <a:ext cx="59352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Introduction</a:t>
            </a:r>
            <a:endParaRPr sz="4300"/>
          </a:p>
        </p:txBody>
      </p:sp>
      <p:sp>
        <p:nvSpPr>
          <p:cNvPr id="290" name="Google Shape;290;p15"/>
          <p:cNvSpPr txBox="1"/>
          <p:nvPr/>
        </p:nvSpPr>
        <p:spPr>
          <a:xfrm>
            <a:off x="200650" y="1461875"/>
            <a:ext cx="8284200" cy="2031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2000" b="1">
              <a:solidFill>
                <a:schemeClr val="lt1"/>
              </a:solidFill>
              <a:latin typeface="Nunito"/>
              <a:ea typeface="Nunito"/>
              <a:cs typeface="Nunito"/>
              <a:sym typeface="Nunito"/>
            </a:endParaRPr>
          </a:p>
          <a:p>
            <a:pPr marL="457200" lvl="0" indent="-355600" algn="l" rtl="0">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Pluggable chatbot that can be added as a widget in any pre-existing web application</a:t>
            </a:r>
            <a:endParaRPr sz="2000" b="1">
              <a:solidFill>
                <a:schemeClr val="lt1"/>
              </a:solidFill>
              <a:latin typeface="Nunito"/>
              <a:ea typeface="Nunito"/>
              <a:cs typeface="Nunito"/>
              <a:sym typeface="Nunito"/>
            </a:endParaRPr>
          </a:p>
          <a:p>
            <a:pPr marL="457200" lvl="0" indent="-355600" algn="l" rtl="0">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Supports both Open Domain and Closed Domain Q&amp;A</a:t>
            </a:r>
            <a:endParaRPr sz="2000" b="1">
              <a:solidFill>
                <a:schemeClr val="lt1"/>
              </a:solidFill>
              <a:latin typeface="Nunito"/>
              <a:ea typeface="Nunito"/>
              <a:cs typeface="Nunito"/>
              <a:sym typeface="Nunito"/>
            </a:endParaRPr>
          </a:p>
          <a:p>
            <a:pPr marL="457200" lvl="0" indent="-355600" algn="l" rtl="0">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Can respond from a list of predefined responses or use Knowledge base to extract response </a:t>
            </a:r>
            <a:endParaRPr sz="20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F857291B-78DF-A0DF-A7F3-5F3BB4747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a:off x="4286425" y="1137850"/>
            <a:ext cx="4324350" cy="3467100"/>
          </a:xfrm>
          <a:prstGeom prst="rect">
            <a:avLst/>
          </a:prstGeom>
          <a:noFill/>
          <a:ln>
            <a:noFill/>
          </a:ln>
        </p:spPr>
      </p:pic>
      <p:sp>
        <p:nvSpPr>
          <p:cNvPr id="465" name="Google Shape;465;p42"/>
          <p:cNvSpPr txBox="1"/>
          <p:nvPr/>
        </p:nvSpPr>
        <p:spPr>
          <a:xfrm>
            <a:off x="823125" y="213250"/>
            <a:ext cx="4400700" cy="7203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lt1"/>
              </a:buClr>
              <a:buSzPts val="2500"/>
              <a:buFont typeface="Maven Pro"/>
              <a:buChar char="❖"/>
            </a:pPr>
            <a:r>
              <a:rPr lang="en" sz="2500" b="1">
                <a:solidFill>
                  <a:schemeClr val="lt1"/>
                </a:solidFill>
                <a:latin typeface="Maven Pro"/>
                <a:ea typeface="Maven Pro"/>
                <a:cs typeface="Maven Pro"/>
                <a:sym typeface="Maven Pro"/>
              </a:rPr>
              <a:t> Loss Curve</a:t>
            </a:r>
            <a:endParaRPr sz="2500" b="1">
              <a:solidFill>
                <a:schemeClr val="lt1"/>
              </a:solidFill>
              <a:latin typeface="Maven Pro"/>
              <a:ea typeface="Maven Pro"/>
              <a:cs typeface="Maven Pro"/>
              <a:sym typeface="Maven Pro"/>
            </a:endParaRPr>
          </a:p>
        </p:txBody>
      </p:sp>
      <p:sp>
        <p:nvSpPr>
          <p:cNvPr id="2" name="Slide Number Placeholder 1">
            <a:extLst>
              <a:ext uri="{FF2B5EF4-FFF2-40B4-BE49-F238E27FC236}">
                <a16:creationId xmlns:a16="http://schemas.microsoft.com/office/drawing/2014/main" id="{C766B852-30BD-D7F2-784E-7B4232D435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43"/>
          <p:cNvPicPr preferRelativeResize="0"/>
          <p:nvPr/>
        </p:nvPicPr>
        <p:blipFill>
          <a:blip r:embed="rId3">
            <a:alphaModFix/>
          </a:blip>
          <a:stretch>
            <a:fillRect/>
          </a:stretch>
        </p:blipFill>
        <p:spPr>
          <a:xfrm>
            <a:off x="3508925" y="937500"/>
            <a:ext cx="5118351" cy="3590325"/>
          </a:xfrm>
          <a:prstGeom prst="rect">
            <a:avLst/>
          </a:prstGeom>
          <a:noFill/>
          <a:ln>
            <a:noFill/>
          </a:ln>
        </p:spPr>
      </p:pic>
      <p:sp>
        <p:nvSpPr>
          <p:cNvPr id="471" name="Google Shape;471;p43"/>
          <p:cNvSpPr txBox="1"/>
          <p:nvPr/>
        </p:nvSpPr>
        <p:spPr>
          <a:xfrm>
            <a:off x="467400" y="0"/>
            <a:ext cx="6597600" cy="937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lt1"/>
              </a:buClr>
              <a:buSzPts val="3000"/>
              <a:buFont typeface="Nunito"/>
              <a:buChar char="❖"/>
            </a:pPr>
            <a:r>
              <a:rPr lang="en" sz="3000">
                <a:solidFill>
                  <a:schemeClr val="lt1"/>
                </a:solidFill>
                <a:latin typeface="Nunito"/>
                <a:ea typeface="Nunito"/>
                <a:cs typeface="Nunito"/>
                <a:sym typeface="Nunito"/>
              </a:rPr>
              <a:t> Confusion matrix</a:t>
            </a:r>
            <a:endParaRPr sz="3000">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20EED7EC-240C-1AF5-B081-6F251DC806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4"/>
          <p:cNvSpPr txBox="1"/>
          <p:nvPr/>
        </p:nvSpPr>
        <p:spPr>
          <a:xfrm>
            <a:off x="159300" y="283625"/>
            <a:ext cx="3689400" cy="8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300" b="1" dirty="0">
                <a:solidFill>
                  <a:schemeClr val="lt1"/>
                </a:solidFill>
                <a:latin typeface="Maven Pro" panose="020B0604020202020204" charset="0"/>
                <a:ea typeface="Maven Pro"/>
                <a:cs typeface="Maven Pro"/>
                <a:sym typeface="Maven Pro"/>
              </a:rPr>
              <a:t>7.1 Rouge</a:t>
            </a:r>
            <a:endParaRPr sz="4300" b="1" dirty="0">
              <a:solidFill>
                <a:schemeClr val="lt1"/>
              </a:solidFill>
              <a:latin typeface="Maven Pro" panose="020B0604020202020204" charset="0"/>
              <a:ea typeface="Maven Pro"/>
              <a:cs typeface="Maven Pro"/>
              <a:sym typeface="Maven Pro"/>
            </a:endParaRPr>
          </a:p>
        </p:txBody>
      </p:sp>
      <p:sp>
        <p:nvSpPr>
          <p:cNvPr id="477" name="Google Shape;477;p44"/>
          <p:cNvSpPr txBox="1"/>
          <p:nvPr/>
        </p:nvSpPr>
        <p:spPr>
          <a:xfrm>
            <a:off x="599575" y="1277375"/>
            <a:ext cx="8127300" cy="26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solidFill>
                  <a:schemeClr val="lt1"/>
                </a:solidFill>
                <a:latin typeface="Nunito"/>
                <a:ea typeface="Nunito"/>
                <a:cs typeface="Nunito"/>
                <a:sym typeface="Nunito"/>
              </a:rPr>
              <a:t>ROUGE stands for Recall-Oriented Understudy for Gisting Evaluation. ROUGE is actually a set of metrics, rather than just one. </a:t>
            </a:r>
            <a:endParaRPr sz="1900" b="1" dirty="0">
              <a:solidFill>
                <a:schemeClr val="lt1"/>
              </a:solidFill>
              <a:latin typeface="Nunito"/>
              <a:ea typeface="Nunito"/>
              <a:cs typeface="Nunito"/>
              <a:sym typeface="Nunito"/>
            </a:endParaRPr>
          </a:p>
          <a:p>
            <a:pPr marL="0" lvl="0" indent="0" algn="l" rtl="0">
              <a:lnSpc>
                <a:spcPct val="115000"/>
              </a:lnSpc>
              <a:spcBef>
                <a:spcPts val="0"/>
              </a:spcBef>
              <a:spcAft>
                <a:spcPts val="0"/>
              </a:spcAft>
              <a:buNone/>
            </a:pPr>
            <a:endParaRPr sz="1900" dirty="0">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r>
              <a:rPr lang="en" sz="1900" b="1" dirty="0">
                <a:solidFill>
                  <a:schemeClr val="lt1"/>
                </a:solidFill>
                <a:latin typeface="Maven Pro"/>
                <a:ea typeface="Maven Pro"/>
                <a:cs typeface="Maven Pro"/>
                <a:sym typeface="Maven Pro"/>
              </a:rPr>
              <a:t>ROUGE-N</a:t>
            </a:r>
            <a:endParaRPr sz="1900" b="1" dirty="0">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r>
              <a:rPr lang="en" sz="1900" b="1" dirty="0">
                <a:solidFill>
                  <a:schemeClr val="lt1"/>
                </a:solidFill>
                <a:latin typeface="Nunito"/>
                <a:ea typeface="Nunito"/>
                <a:cs typeface="Nunito"/>
                <a:sym typeface="Nunito"/>
              </a:rPr>
              <a:t>ROUGE-N measures the number of matching 'n-grams' between our model-predicted answer and a 'reference'.</a:t>
            </a:r>
            <a:endParaRPr sz="1900" b="1" dirty="0">
              <a:solidFill>
                <a:schemeClr val="lt1"/>
              </a:solidFill>
              <a:latin typeface="Nunito"/>
              <a:ea typeface="Nunito"/>
              <a:cs typeface="Nunito"/>
              <a:sym typeface="Nunito"/>
            </a:endParaRPr>
          </a:p>
          <a:p>
            <a:pPr marL="0" lvl="0" indent="0" algn="l" rtl="0">
              <a:lnSpc>
                <a:spcPct val="115000"/>
              </a:lnSpc>
              <a:spcBef>
                <a:spcPts val="0"/>
              </a:spcBef>
              <a:spcAft>
                <a:spcPts val="0"/>
              </a:spcAft>
              <a:buNone/>
            </a:pPr>
            <a:endParaRPr sz="1900" dirty="0">
              <a:solidFill>
                <a:schemeClr val="lt1"/>
              </a:solidFill>
              <a:latin typeface="Maven Pro"/>
              <a:ea typeface="Maven Pro"/>
              <a:cs typeface="Maven Pro"/>
              <a:sym typeface="Maven Pro"/>
            </a:endParaRPr>
          </a:p>
          <a:p>
            <a:pPr marL="0" lvl="0" indent="0" algn="l" rtl="0">
              <a:spcBef>
                <a:spcPts val="0"/>
              </a:spcBef>
              <a:spcAft>
                <a:spcPts val="0"/>
              </a:spcAft>
              <a:buNone/>
            </a:pPr>
            <a:endParaRPr sz="1900" dirty="0">
              <a:solidFill>
                <a:schemeClr val="lt1"/>
              </a:solidFill>
              <a:latin typeface="Maven Pro"/>
              <a:ea typeface="Maven Pro"/>
              <a:cs typeface="Maven Pro"/>
              <a:sym typeface="Maven Pro"/>
            </a:endParaRPr>
          </a:p>
        </p:txBody>
      </p:sp>
      <p:sp>
        <p:nvSpPr>
          <p:cNvPr id="2" name="Slide Number Placeholder 1">
            <a:extLst>
              <a:ext uri="{FF2B5EF4-FFF2-40B4-BE49-F238E27FC236}">
                <a16:creationId xmlns:a16="http://schemas.microsoft.com/office/drawing/2014/main" id="{3AEBCF07-1F09-EFBA-C6CB-576114630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aphicFrame>
        <p:nvGraphicFramePr>
          <p:cNvPr id="482" name="Google Shape;482;p45"/>
          <p:cNvGraphicFramePr/>
          <p:nvPr>
            <p:extLst>
              <p:ext uri="{D42A27DB-BD31-4B8C-83A1-F6EECF244321}">
                <p14:modId xmlns:p14="http://schemas.microsoft.com/office/powerpoint/2010/main" val="329729484"/>
              </p:ext>
            </p:extLst>
          </p:nvPr>
        </p:nvGraphicFramePr>
        <p:xfrm>
          <a:off x="827680" y="1086575"/>
          <a:ext cx="7033700" cy="2509725"/>
        </p:xfrm>
        <a:graphic>
          <a:graphicData uri="http://schemas.openxmlformats.org/drawingml/2006/table">
            <a:tbl>
              <a:tblPr>
                <a:noFill/>
                <a:tableStyleId>{1DB13562-2C44-437F-BA31-C0B0A10682DC}</a:tableStyleId>
              </a:tblPr>
              <a:tblGrid>
                <a:gridCol w="1749950">
                  <a:extLst>
                    <a:ext uri="{9D8B030D-6E8A-4147-A177-3AD203B41FA5}">
                      <a16:colId xmlns:a16="http://schemas.microsoft.com/office/drawing/2014/main" val="20000"/>
                    </a:ext>
                  </a:extLst>
                </a:gridCol>
                <a:gridCol w="1761250">
                  <a:extLst>
                    <a:ext uri="{9D8B030D-6E8A-4147-A177-3AD203B41FA5}">
                      <a16:colId xmlns:a16="http://schemas.microsoft.com/office/drawing/2014/main" val="20001"/>
                    </a:ext>
                  </a:extLst>
                </a:gridCol>
                <a:gridCol w="1761250">
                  <a:extLst>
                    <a:ext uri="{9D8B030D-6E8A-4147-A177-3AD203B41FA5}">
                      <a16:colId xmlns:a16="http://schemas.microsoft.com/office/drawing/2014/main" val="20002"/>
                    </a:ext>
                  </a:extLst>
                </a:gridCol>
                <a:gridCol w="1761250">
                  <a:extLst>
                    <a:ext uri="{9D8B030D-6E8A-4147-A177-3AD203B41FA5}">
                      <a16:colId xmlns:a16="http://schemas.microsoft.com/office/drawing/2014/main" val="20003"/>
                    </a:ext>
                  </a:extLst>
                </a:gridCol>
              </a:tblGrid>
              <a:tr h="836575">
                <a:tc>
                  <a:txBody>
                    <a:bodyPr/>
                    <a:lstStyle/>
                    <a:p>
                      <a:pPr marL="0" lvl="0" indent="0" algn="ctr" rtl="0">
                        <a:spcBef>
                          <a:spcPts val="0"/>
                        </a:spcBef>
                        <a:spcAft>
                          <a:spcPts val="0"/>
                        </a:spcAft>
                        <a:buNone/>
                      </a:pPr>
                      <a:r>
                        <a:rPr lang="en" sz="1700" b="1" dirty="0">
                          <a:solidFill>
                            <a:schemeClr val="lt1"/>
                          </a:solidFill>
                          <a:latin typeface="Nunito"/>
                          <a:ea typeface="Nunito"/>
                          <a:cs typeface="Nunito"/>
                          <a:sym typeface="Nunito"/>
                        </a:rPr>
                        <a:t>ROUGE</a:t>
                      </a:r>
                      <a:endParaRPr sz="1700" b="1" dirty="0">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F1</a:t>
                      </a:r>
                      <a:endParaRPr sz="1700" b="1">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Precision</a:t>
                      </a:r>
                      <a:endParaRPr sz="1700" b="1">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Recall</a:t>
                      </a:r>
                      <a:endParaRPr sz="1700" b="1">
                        <a:solidFill>
                          <a:schemeClr val="lt1"/>
                        </a:solidFill>
                        <a:latin typeface="Nunito"/>
                        <a:ea typeface="Nunito"/>
                        <a:cs typeface="Nunito"/>
                        <a:sym typeface="Nunito"/>
                      </a:endParaRPr>
                    </a:p>
                  </a:txBody>
                  <a:tcPr marL="63500" marR="63500" marT="63500" marB="63500" anchor="ctr"/>
                </a:tc>
                <a:extLst>
                  <a:ext uri="{0D108BD9-81ED-4DB2-BD59-A6C34878D82A}">
                    <a16:rowId xmlns:a16="http://schemas.microsoft.com/office/drawing/2014/main" val="10000"/>
                  </a:ext>
                </a:extLst>
              </a:tr>
              <a:tr h="836575">
                <a:tc>
                  <a:txBody>
                    <a:bodyPr/>
                    <a:lstStyle/>
                    <a:p>
                      <a:pPr marL="0" lvl="0" indent="0" algn="ctr" rtl="0">
                        <a:spcBef>
                          <a:spcPts val="0"/>
                        </a:spcBef>
                        <a:spcAft>
                          <a:spcPts val="0"/>
                        </a:spcAft>
                        <a:buNone/>
                      </a:pPr>
                      <a:r>
                        <a:rPr lang="en" sz="1700" b="1" dirty="0">
                          <a:solidFill>
                            <a:schemeClr val="lt1"/>
                          </a:solidFill>
                          <a:latin typeface="Nunito"/>
                          <a:ea typeface="Nunito"/>
                          <a:cs typeface="Nunito"/>
                          <a:sym typeface="Nunito"/>
                        </a:rPr>
                        <a:t>ROUGE-1</a:t>
                      </a:r>
                      <a:endParaRPr sz="1700" b="1" dirty="0">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0.759</a:t>
                      </a:r>
                      <a:endParaRPr sz="1700" b="1">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0.733</a:t>
                      </a:r>
                      <a:endParaRPr sz="1700" b="1">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0.8</a:t>
                      </a:r>
                      <a:endParaRPr sz="1700" b="1">
                        <a:solidFill>
                          <a:schemeClr val="lt1"/>
                        </a:solidFill>
                        <a:latin typeface="Nunito"/>
                        <a:ea typeface="Nunito"/>
                        <a:cs typeface="Nunito"/>
                        <a:sym typeface="Nunito"/>
                      </a:endParaRPr>
                    </a:p>
                  </a:txBody>
                  <a:tcPr marL="63500" marR="63500" marT="63500" marB="63500" anchor="ctr"/>
                </a:tc>
                <a:extLst>
                  <a:ext uri="{0D108BD9-81ED-4DB2-BD59-A6C34878D82A}">
                    <a16:rowId xmlns:a16="http://schemas.microsoft.com/office/drawing/2014/main" val="10001"/>
                  </a:ext>
                </a:extLst>
              </a:tr>
              <a:tr h="836575">
                <a:tc>
                  <a:txBody>
                    <a:bodyPr/>
                    <a:lstStyle/>
                    <a:p>
                      <a:pPr marL="0" lvl="0" indent="0" algn="ctr" rtl="0">
                        <a:spcBef>
                          <a:spcPts val="0"/>
                        </a:spcBef>
                        <a:spcAft>
                          <a:spcPts val="0"/>
                        </a:spcAft>
                        <a:buNone/>
                      </a:pPr>
                      <a:r>
                        <a:rPr lang="en" sz="1700" b="1" dirty="0">
                          <a:solidFill>
                            <a:schemeClr val="lt1"/>
                          </a:solidFill>
                          <a:latin typeface="Nunito"/>
                          <a:ea typeface="Nunito"/>
                          <a:cs typeface="Nunito"/>
                          <a:sym typeface="Nunito"/>
                        </a:rPr>
                        <a:t>ROUGE-2</a:t>
                      </a:r>
                      <a:endParaRPr sz="1700" b="1" dirty="0">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0.549</a:t>
                      </a:r>
                      <a:endParaRPr sz="1700" b="1">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a:solidFill>
                            <a:schemeClr val="lt1"/>
                          </a:solidFill>
                          <a:latin typeface="Nunito"/>
                          <a:ea typeface="Nunito"/>
                          <a:cs typeface="Nunito"/>
                          <a:sym typeface="Nunito"/>
                        </a:rPr>
                        <a:t>0.521</a:t>
                      </a:r>
                      <a:endParaRPr sz="1700" b="1">
                        <a:solidFill>
                          <a:schemeClr val="lt1"/>
                        </a:solidFill>
                        <a:latin typeface="Nunito"/>
                        <a:ea typeface="Nunito"/>
                        <a:cs typeface="Nunito"/>
                        <a:sym typeface="Nunito"/>
                      </a:endParaRPr>
                    </a:p>
                  </a:txBody>
                  <a:tcPr marL="63500" marR="63500" marT="63500" marB="63500" anchor="ctr"/>
                </a:tc>
                <a:tc>
                  <a:txBody>
                    <a:bodyPr/>
                    <a:lstStyle/>
                    <a:p>
                      <a:pPr marL="0" lvl="0" indent="0" algn="ctr" rtl="0">
                        <a:spcBef>
                          <a:spcPts val="0"/>
                        </a:spcBef>
                        <a:spcAft>
                          <a:spcPts val="0"/>
                        </a:spcAft>
                        <a:buNone/>
                      </a:pPr>
                      <a:r>
                        <a:rPr lang="en" sz="1700" b="1" dirty="0">
                          <a:solidFill>
                            <a:schemeClr val="lt1"/>
                          </a:solidFill>
                          <a:latin typeface="Nunito"/>
                          <a:ea typeface="Nunito"/>
                          <a:cs typeface="Nunito"/>
                          <a:sym typeface="Nunito"/>
                        </a:rPr>
                        <a:t>0.6</a:t>
                      </a:r>
                      <a:endParaRPr sz="1700" b="1" dirty="0">
                        <a:solidFill>
                          <a:schemeClr val="lt1"/>
                        </a:solidFill>
                        <a:latin typeface="Nunito"/>
                        <a:ea typeface="Nunito"/>
                        <a:cs typeface="Nunito"/>
                        <a:sym typeface="Nunito"/>
                      </a:endParaRPr>
                    </a:p>
                  </a:txBody>
                  <a:tcPr marL="63500" marR="63500" marT="63500" marB="63500" anchor="ctr"/>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67FD5DED-C96D-90A6-B2E2-B07C36ADF9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6"/>
          <p:cNvSpPr txBox="1"/>
          <p:nvPr/>
        </p:nvSpPr>
        <p:spPr>
          <a:xfrm>
            <a:off x="152400" y="100350"/>
            <a:ext cx="6844500" cy="9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lt1"/>
                </a:solidFill>
                <a:latin typeface="Maven Pro"/>
                <a:ea typeface="Maven Pro"/>
                <a:cs typeface="Maven Pro"/>
                <a:sym typeface="Maven Pro"/>
              </a:rPr>
              <a:t>8. Task and Time Schedule</a:t>
            </a:r>
            <a:endParaRPr sz="3000" b="1" dirty="0">
              <a:solidFill>
                <a:schemeClr val="lt1"/>
              </a:solidFill>
              <a:latin typeface="Maven Pro"/>
              <a:ea typeface="Maven Pro"/>
              <a:cs typeface="Maven Pro"/>
              <a:sym typeface="Maven Pro"/>
            </a:endParaRPr>
          </a:p>
        </p:txBody>
      </p:sp>
      <p:graphicFrame>
        <p:nvGraphicFramePr>
          <p:cNvPr id="488" name="Google Shape;488;p46"/>
          <p:cNvGraphicFramePr/>
          <p:nvPr/>
        </p:nvGraphicFramePr>
        <p:xfrm>
          <a:off x="580075" y="842300"/>
          <a:ext cx="7842500" cy="3521850"/>
        </p:xfrm>
        <a:graphic>
          <a:graphicData uri="http://schemas.openxmlformats.org/drawingml/2006/table">
            <a:tbl>
              <a:tblPr>
                <a:noFill/>
                <a:tableStyleId>{1BC6B9B8-2783-47F6-A12F-F5BE58F89F70}</a:tableStyleId>
              </a:tblPr>
              <a:tblGrid>
                <a:gridCol w="2717575">
                  <a:extLst>
                    <a:ext uri="{9D8B030D-6E8A-4147-A177-3AD203B41FA5}">
                      <a16:colId xmlns:a16="http://schemas.microsoft.com/office/drawing/2014/main" val="20000"/>
                    </a:ext>
                  </a:extLst>
                </a:gridCol>
                <a:gridCol w="1460800">
                  <a:extLst>
                    <a:ext uri="{9D8B030D-6E8A-4147-A177-3AD203B41FA5}">
                      <a16:colId xmlns:a16="http://schemas.microsoft.com/office/drawing/2014/main" val="20001"/>
                    </a:ext>
                  </a:extLst>
                </a:gridCol>
                <a:gridCol w="1664825">
                  <a:extLst>
                    <a:ext uri="{9D8B030D-6E8A-4147-A177-3AD203B41FA5}">
                      <a16:colId xmlns:a16="http://schemas.microsoft.com/office/drawing/2014/main" val="20002"/>
                    </a:ext>
                  </a:extLst>
                </a:gridCol>
                <a:gridCol w="1999300">
                  <a:extLst>
                    <a:ext uri="{9D8B030D-6E8A-4147-A177-3AD203B41FA5}">
                      <a16:colId xmlns:a16="http://schemas.microsoft.com/office/drawing/2014/main" val="20003"/>
                    </a:ext>
                  </a:extLst>
                </a:gridCol>
              </a:tblGrid>
              <a:tr h="586975">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Task</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Start Date</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End Date</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Duration</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86975">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Dataset Collection</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5/10/2023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5/17/2023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7</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86975">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Dataset Pre-Processing</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5/15/2023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5/30/2023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15</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86975">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Model Development</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5/31/2023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6/27/2023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27</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86975">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Testing and Validation</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6/20/2023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7/2/2023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12</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86975">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Documentation</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5/15/2023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7/10/2023</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b="1">
                          <a:solidFill>
                            <a:schemeClr val="lt1"/>
                          </a:solidFill>
                          <a:latin typeface="Nunito"/>
                          <a:ea typeface="Nunito"/>
                          <a:cs typeface="Nunito"/>
                          <a:sym typeface="Nunito"/>
                        </a:rPr>
                        <a:t>56</a:t>
                      </a:r>
                      <a:endParaRPr b="1">
                        <a:solidFill>
                          <a:schemeClr val="lt1"/>
                        </a:solidFill>
                        <a:latin typeface="Nunito"/>
                        <a:ea typeface="Nunito"/>
                        <a:cs typeface="Nunito"/>
                        <a:sym typeface="Nunito"/>
                      </a:endParaRPr>
                    </a:p>
                  </a:txBody>
                  <a:tcPr marL="63500" marR="63500" marT="63500" marB="635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E2EFF95A-2393-C359-F230-3FDD39B552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7"/>
          <p:cNvSpPr txBox="1"/>
          <p:nvPr/>
        </p:nvSpPr>
        <p:spPr>
          <a:xfrm>
            <a:off x="259200" y="307800"/>
            <a:ext cx="57024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pic>
        <p:nvPicPr>
          <p:cNvPr id="494" name="Google Shape;494;p47"/>
          <p:cNvPicPr preferRelativeResize="0"/>
          <p:nvPr/>
        </p:nvPicPr>
        <p:blipFill>
          <a:blip r:embed="rId3">
            <a:alphaModFix/>
          </a:blip>
          <a:stretch>
            <a:fillRect/>
          </a:stretch>
        </p:blipFill>
        <p:spPr>
          <a:xfrm>
            <a:off x="1577400" y="723450"/>
            <a:ext cx="6161001" cy="3696600"/>
          </a:xfrm>
          <a:prstGeom prst="rect">
            <a:avLst/>
          </a:prstGeom>
          <a:noFill/>
          <a:ln>
            <a:noFill/>
          </a:ln>
        </p:spPr>
      </p:pic>
      <p:sp>
        <p:nvSpPr>
          <p:cNvPr id="2" name="Slide Number Placeholder 1">
            <a:extLst>
              <a:ext uri="{FF2B5EF4-FFF2-40B4-BE49-F238E27FC236}">
                <a16:creationId xmlns:a16="http://schemas.microsoft.com/office/drawing/2014/main" id="{92284762-C662-0BA5-F0F6-7752DDE9A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2"/>
          <p:cNvSpPr txBox="1"/>
          <p:nvPr/>
        </p:nvSpPr>
        <p:spPr>
          <a:xfrm>
            <a:off x="473375" y="472975"/>
            <a:ext cx="7048200" cy="6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300" b="1" dirty="0">
                <a:solidFill>
                  <a:schemeClr val="lt1"/>
                </a:solidFill>
                <a:latin typeface="Maven Pro"/>
                <a:ea typeface="Maven Pro"/>
                <a:cs typeface="Maven Pro"/>
                <a:sym typeface="Maven Pro"/>
              </a:rPr>
              <a:t>9. Recommendation</a:t>
            </a:r>
            <a:endParaRPr sz="4300" b="1" dirty="0">
              <a:solidFill>
                <a:schemeClr val="lt1"/>
              </a:solidFill>
              <a:latin typeface="Maven Pro"/>
              <a:ea typeface="Maven Pro"/>
              <a:cs typeface="Maven Pro"/>
              <a:sym typeface="Maven Pro"/>
            </a:endParaRPr>
          </a:p>
        </p:txBody>
      </p:sp>
      <p:sp>
        <p:nvSpPr>
          <p:cNvPr id="529" name="Google Shape;529;p52"/>
          <p:cNvSpPr txBox="1"/>
          <p:nvPr/>
        </p:nvSpPr>
        <p:spPr>
          <a:xfrm>
            <a:off x="643775" y="1377600"/>
            <a:ext cx="7518300" cy="3432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600" b="1" dirty="0">
                <a:solidFill>
                  <a:schemeClr val="lt1"/>
                </a:solidFill>
                <a:latin typeface="Maven Pro"/>
                <a:ea typeface="Maven Pro"/>
                <a:cs typeface="Maven Pro"/>
                <a:sym typeface="Maven Pro"/>
              </a:rPr>
              <a:t>The project can be further enhanced with the following features:</a:t>
            </a:r>
            <a:endParaRPr sz="1600" b="1" dirty="0">
              <a:solidFill>
                <a:schemeClr val="lt1"/>
              </a:solidFill>
              <a:latin typeface="Maven Pro"/>
              <a:ea typeface="Maven Pro"/>
              <a:cs typeface="Maven Pro"/>
              <a:sym typeface="Maven Pro"/>
            </a:endParaRPr>
          </a:p>
          <a:p>
            <a:pPr marL="914400" lvl="0" indent="-457200" algn="just" rtl="0">
              <a:lnSpc>
                <a:spcPct val="115000"/>
              </a:lnSpc>
              <a:spcBef>
                <a:spcPts val="1200"/>
              </a:spcBef>
              <a:spcAft>
                <a:spcPts val="0"/>
              </a:spcAft>
              <a:buNone/>
            </a:pPr>
            <a:r>
              <a:rPr lang="en" sz="1600" b="1" dirty="0">
                <a:solidFill>
                  <a:schemeClr val="lt1"/>
                </a:solidFill>
                <a:latin typeface="Maven Pro"/>
                <a:ea typeface="Maven Pro"/>
                <a:cs typeface="Maven Pro"/>
                <a:sym typeface="Maven Pro"/>
              </a:rPr>
              <a:t>●  	The project can be upgraded to a multilingual chatbot system.</a:t>
            </a:r>
            <a:endParaRPr sz="1600" b="1" dirty="0">
              <a:solidFill>
                <a:schemeClr val="lt1"/>
              </a:solidFill>
              <a:latin typeface="Maven Pro"/>
              <a:ea typeface="Maven Pro"/>
              <a:cs typeface="Maven Pro"/>
              <a:sym typeface="Maven Pro"/>
            </a:endParaRPr>
          </a:p>
          <a:p>
            <a:pPr marL="857250" lvl="0" indent="-400050" algn="just" rtl="0">
              <a:lnSpc>
                <a:spcPct val="115000"/>
              </a:lnSpc>
              <a:spcBef>
                <a:spcPts val="1200"/>
              </a:spcBef>
              <a:spcAft>
                <a:spcPts val="0"/>
              </a:spcAft>
              <a:buNone/>
            </a:pPr>
            <a:r>
              <a:rPr lang="en" sz="1600" b="1" dirty="0">
                <a:solidFill>
                  <a:schemeClr val="lt1"/>
                </a:solidFill>
                <a:latin typeface="Maven Pro"/>
                <a:ea typeface="Maven Pro"/>
                <a:cs typeface="Maven Pro"/>
                <a:sym typeface="Maven Pro"/>
              </a:rPr>
              <a:t>●  	The chatbot can be enhanced to integrate images, gifs, and other interactive multimedia technologies to create better user experience.</a:t>
            </a:r>
            <a:endParaRPr sz="1600" b="1" dirty="0">
              <a:solidFill>
                <a:schemeClr val="lt1"/>
              </a:solidFill>
              <a:latin typeface="Maven Pro"/>
              <a:ea typeface="Maven Pro"/>
              <a:cs typeface="Maven Pro"/>
              <a:sym typeface="Maven Pro"/>
            </a:endParaRPr>
          </a:p>
          <a:p>
            <a:pPr marL="457200" lvl="0" indent="0" algn="just" rtl="0">
              <a:lnSpc>
                <a:spcPct val="115000"/>
              </a:lnSpc>
              <a:spcBef>
                <a:spcPts val="1200"/>
              </a:spcBef>
              <a:spcAft>
                <a:spcPts val="0"/>
              </a:spcAft>
              <a:buNone/>
            </a:pPr>
            <a:r>
              <a:rPr lang="en" sz="1600" b="1" dirty="0">
                <a:solidFill>
                  <a:schemeClr val="lt1"/>
                </a:solidFill>
                <a:latin typeface="Maven Pro"/>
                <a:ea typeface="Maven Pro"/>
                <a:cs typeface="Maven Pro"/>
                <a:sym typeface="Maven Pro"/>
              </a:rPr>
              <a:t>●  	The model can be further fine-tuned to improve accuracy.</a:t>
            </a:r>
            <a:endParaRPr sz="1600" b="1" dirty="0">
              <a:solidFill>
                <a:schemeClr val="lt1"/>
              </a:solidFill>
              <a:latin typeface="Maven Pro"/>
              <a:ea typeface="Maven Pro"/>
              <a:cs typeface="Maven Pro"/>
              <a:sym typeface="Maven Pro"/>
            </a:endParaRPr>
          </a:p>
          <a:p>
            <a:pPr marL="0" lvl="0" indent="0" algn="l" rtl="0">
              <a:lnSpc>
                <a:spcPct val="115000"/>
              </a:lnSpc>
              <a:spcBef>
                <a:spcPts val="1200"/>
              </a:spcBef>
              <a:spcAft>
                <a:spcPts val="0"/>
              </a:spcAft>
              <a:buNone/>
            </a:pPr>
            <a:endParaRPr sz="1800" b="1" dirty="0">
              <a:solidFill>
                <a:schemeClr val="lt1"/>
              </a:solidFill>
              <a:latin typeface="Maven Pro"/>
              <a:ea typeface="Maven Pro"/>
              <a:cs typeface="Maven Pro"/>
              <a:sym typeface="Maven Pro"/>
            </a:endParaRPr>
          </a:p>
        </p:txBody>
      </p:sp>
      <p:sp>
        <p:nvSpPr>
          <p:cNvPr id="2" name="Slide Number Placeholder 1">
            <a:extLst>
              <a:ext uri="{FF2B5EF4-FFF2-40B4-BE49-F238E27FC236}">
                <a16:creationId xmlns:a16="http://schemas.microsoft.com/office/drawing/2014/main" id="{BA3A102D-0858-03B0-B7E8-B553C564BB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txBox="1"/>
          <p:nvPr/>
        </p:nvSpPr>
        <p:spPr>
          <a:xfrm>
            <a:off x="688500" y="156675"/>
            <a:ext cx="5086500" cy="7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dirty="0">
                <a:solidFill>
                  <a:schemeClr val="lt1"/>
                </a:solidFill>
                <a:latin typeface="Maven Pro"/>
                <a:ea typeface="Maven Pro"/>
                <a:cs typeface="Maven Pro"/>
                <a:sym typeface="Maven Pro"/>
              </a:rPr>
              <a:t>10. Project output</a:t>
            </a:r>
            <a:endParaRPr sz="3500" b="1" dirty="0">
              <a:solidFill>
                <a:schemeClr val="lt1"/>
              </a:solidFill>
              <a:latin typeface="Maven Pro"/>
              <a:ea typeface="Maven Pro"/>
              <a:cs typeface="Maven Pro"/>
              <a:sym typeface="Maven Pro"/>
            </a:endParaRPr>
          </a:p>
          <a:p>
            <a:pPr marL="0" lvl="0" indent="0" algn="l" rtl="0">
              <a:spcBef>
                <a:spcPts val="0"/>
              </a:spcBef>
              <a:spcAft>
                <a:spcPts val="0"/>
              </a:spcAft>
              <a:buNone/>
            </a:pPr>
            <a:endParaRPr sz="600" dirty="0">
              <a:latin typeface="Nunito"/>
              <a:ea typeface="Nunito"/>
              <a:cs typeface="Nunito"/>
              <a:sym typeface="Nunito"/>
            </a:endParaRPr>
          </a:p>
        </p:txBody>
      </p:sp>
      <p:pic>
        <p:nvPicPr>
          <p:cNvPr id="500" name="Google Shape;500;p48"/>
          <p:cNvPicPr preferRelativeResize="0"/>
          <p:nvPr/>
        </p:nvPicPr>
        <p:blipFill>
          <a:blip r:embed="rId3">
            <a:alphaModFix/>
          </a:blip>
          <a:stretch>
            <a:fillRect/>
          </a:stretch>
        </p:blipFill>
        <p:spPr>
          <a:xfrm>
            <a:off x="782675" y="1287575"/>
            <a:ext cx="7284250" cy="3636001"/>
          </a:xfrm>
          <a:prstGeom prst="rect">
            <a:avLst/>
          </a:prstGeom>
          <a:noFill/>
          <a:ln>
            <a:noFill/>
          </a:ln>
        </p:spPr>
      </p:pic>
      <p:sp>
        <p:nvSpPr>
          <p:cNvPr id="501" name="Google Shape;501;p48"/>
          <p:cNvSpPr txBox="1"/>
          <p:nvPr/>
        </p:nvSpPr>
        <p:spPr>
          <a:xfrm>
            <a:off x="858975" y="901875"/>
            <a:ext cx="2577300" cy="2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Nunito"/>
                <a:ea typeface="Nunito"/>
                <a:cs typeface="Nunito"/>
                <a:sym typeface="Nunito"/>
              </a:rPr>
              <a:t>Homepage</a:t>
            </a:r>
            <a:endParaRPr sz="20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D54AD2EE-0C3C-8DCB-ED0B-8B178960C6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9"/>
          <p:cNvPicPr preferRelativeResize="0"/>
          <p:nvPr/>
        </p:nvPicPr>
        <p:blipFill>
          <a:blip r:embed="rId3">
            <a:alphaModFix/>
          </a:blip>
          <a:stretch>
            <a:fillRect/>
          </a:stretch>
        </p:blipFill>
        <p:spPr>
          <a:xfrm>
            <a:off x="339750" y="353400"/>
            <a:ext cx="3377250" cy="4790100"/>
          </a:xfrm>
          <a:prstGeom prst="rect">
            <a:avLst/>
          </a:prstGeom>
          <a:noFill/>
          <a:ln>
            <a:noFill/>
          </a:ln>
        </p:spPr>
      </p:pic>
      <p:pic>
        <p:nvPicPr>
          <p:cNvPr id="507" name="Google Shape;507;p49"/>
          <p:cNvPicPr preferRelativeResize="0"/>
          <p:nvPr/>
        </p:nvPicPr>
        <p:blipFill>
          <a:blip r:embed="rId4">
            <a:alphaModFix/>
          </a:blip>
          <a:stretch>
            <a:fillRect/>
          </a:stretch>
        </p:blipFill>
        <p:spPr>
          <a:xfrm>
            <a:off x="5096200" y="353400"/>
            <a:ext cx="3094799" cy="4790100"/>
          </a:xfrm>
          <a:prstGeom prst="rect">
            <a:avLst/>
          </a:prstGeom>
          <a:noFill/>
          <a:ln>
            <a:noFill/>
          </a:ln>
        </p:spPr>
      </p:pic>
      <p:sp>
        <p:nvSpPr>
          <p:cNvPr id="508" name="Google Shape;508;p49"/>
          <p:cNvSpPr txBox="1"/>
          <p:nvPr/>
        </p:nvSpPr>
        <p:spPr>
          <a:xfrm>
            <a:off x="542350" y="0"/>
            <a:ext cx="2262300" cy="2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Nunito"/>
                <a:ea typeface="Nunito"/>
                <a:cs typeface="Nunito"/>
                <a:sym typeface="Nunito"/>
              </a:rPr>
              <a:t>Chatbot popup</a:t>
            </a:r>
            <a:endParaRPr b="1">
              <a:solidFill>
                <a:schemeClr val="lt1"/>
              </a:solidFill>
              <a:latin typeface="Nunito"/>
              <a:ea typeface="Nunito"/>
              <a:cs typeface="Nunito"/>
              <a:sym typeface="Nunito"/>
            </a:endParaRPr>
          </a:p>
        </p:txBody>
      </p:sp>
      <p:sp>
        <p:nvSpPr>
          <p:cNvPr id="509" name="Google Shape;509;p49"/>
          <p:cNvSpPr txBox="1"/>
          <p:nvPr/>
        </p:nvSpPr>
        <p:spPr>
          <a:xfrm>
            <a:off x="5145750" y="0"/>
            <a:ext cx="2532300" cy="2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Nunito"/>
                <a:ea typeface="Nunito"/>
                <a:cs typeface="Nunito"/>
                <a:sym typeface="Nunito"/>
              </a:rPr>
              <a:t>Intent chats</a:t>
            </a:r>
            <a:endParaRPr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75E9C2C1-579A-9D53-AB11-E6782020A7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50"/>
          <p:cNvPicPr preferRelativeResize="0"/>
          <p:nvPr/>
        </p:nvPicPr>
        <p:blipFill>
          <a:blip r:embed="rId3">
            <a:alphaModFix/>
          </a:blip>
          <a:stretch>
            <a:fillRect/>
          </a:stretch>
        </p:blipFill>
        <p:spPr>
          <a:xfrm>
            <a:off x="152400" y="387175"/>
            <a:ext cx="3094599" cy="4756325"/>
          </a:xfrm>
          <a:prstGeom prst="rect">
            <a:avLst/>
          </a:prstGeom>
          <a:noFill/>
          <a:ln>
            <a:noFill/>
          </a:ln>
        </p:spPr>
      </p:pic>
      <p:pic>
        <p:nvPicPr>
          <p:cNvPr id="515" name="Google Shape;515;p50"/>
          <p:cNvPicPr preferRelativeResize="0"/>
          <p:nvPr/>
        </p:nvPicPr>
        <p:blipFill>
          <a:blip r:embed="rId4">
            <a:alphaModFix/>
          </a:blip>
          <a:stretch>
            <a:fillRect/>
          </a:stretch>
        </p:blipFill>
        <p:spPr>
          <a:xfrm>
            <a:off x="5008850" y="387175"/>
            <a:ext cx="3106700" cy="4756325"/>
          </a:xfrm>
          <a:prstGeom prst="rect">
            <a:avLst/>
          </a:prstGeom>
          <a:noFill/>
          <a:ln>
            <a:noFill/>
          </a:ln>
        </p:spPr>
      </p:pic>
      <p:sp>
        <p:nvSpPr>
          <p:cNvPr id="516" name="Google Shape;516;p50"/>
          <p:cNvSpPr txBox="1"/>
          <p:nvPr/>
        </p:nvSpPr>
        <p:spPr>
          <a:xfrm>
            <a:off x="227349" y="0"/>
            <a:ext cx="3473113"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Nunito"/>
                <a:ea typeface="Nunito"/>
                <a:cs typeface="Nunito"/>
                <a:sym typeface="Nunito"/>
              </a:rPr>
              <a:t>Model switch to conversational chat</a:t>
            </a:r>
            <a:endParaRPr b="1">
              <a:solidFill>
                <a:schemeClr val="lt1"/>
              </a:solidFill>
              <a:latin typeface="Nunito"/>
              <a:ea typeface="Nunito"/>
              <a:cs typeface="Nunito"/>
              <a:sym typeface="Nunito"/>
            </a:endParaRPr>
          </a:p>
        </p:txBody>
      </p:sp>
      <p:sp>
        <p:nvSpPr>
          <p:cNvPr id="517" name="Google Shape;517;p50"/>
          <p:cNvSpPr txBox="1"/>
          <p:nvPr/>
        </p:nvSpPr>
        <p:spPr>
          <a:xfrm>
            <a:off x="5008850" y="30450"/>
            <a:ext cx="3094500" cy="2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Nunito"/>
                <a:ea typeface="Nunito"/>
                <a:cs typeface="Nunito"/>
                <a:sym typeface="Nunito"/>
              </a:rPr>
              <a:t>Asking Queries about anything</a:t>
            </a:r>
            <a:endParaRPr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64384858-C0DB-7717-2BC7-7D6BEFAFD8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200650" y="200675"/>
            <a:ext cx="8472000" cy="659400"/>
          </a:xfrm>
          <a:prstGeom prst="rect">
            <a:avLst/>
          </a:prstGeom>
        </p:spPr>
        <p:txBody>
          <a:bodyPr spcFirstLastPara="1" wrap="square" lIns="91425" tIns="91425" rIns="91425" bIns="91425" anchor="ctr" anchorCtr="0">
            <a:normAutofit fontScale="90000"/>
          </a:bodyPr>
          <a:lstStyle/>
          <a:p>
            <a:pPr marL="457200" lvl="0" indent="-502919" algn="l" rtl="0">
              <a:spcBef>
                <a:spcPts val="0"/>
              </a:spcBef>
              <a:spcAft>
                <a:spcPts val="0"/>
              </a:spcAft>
              <a:buSzPct val="100000"/>
              <a:buAutoNum type="arabicPeriod"/>
            </a:pPr>
            <a:r>
              <a:rPr lang="en" sz="4800"/>
              <a:t>Problem Statements</a:t>
            </a:r>
            <a:endParaRPr sz="4800"/>
          </a:p>
        </p:txBody>
      </p:sp>
      <p:sp>
        <p:nvSpPr>
          <p:cNvPr id="296" name="Google Shape;296;p16"/>
          <p:cNvSpPr txBox="1"/>
          <p:nvPr/>
        </p:nvSpPr>
        <p:spPr>
          <a:xfrm>
            <a:off x="200650" y="1461875"/>
            <a:ext cx="8284200" cy="1908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Long Response Time</a:t>
            </a:r>
            <a:endParaRPr sz="2000" b="1">
              <a:solidFill>
                <a:schemeClr val="lt1"/>
              </a:solidFill>
              <a:latin typeface="Nunito"/>
              <a:ea typeface="Nunito"/>
              <a:cs typeface="Nunito"/>
              <a:sym typeface="Nunito"/>
            </a:endParaRPr>
          </a:p>
          <a:p>
            <a:pPr marL="457200" lvl="0" indent="-355600" algn="l" rtl="0">
              <a:lnSpc>
                <a:spcPct val="115000"/>
              </a:lnSpc>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High Cost of Customer Service</a:t>
            </a:r>
            <a:endParaRPr sz="2000" b="1">
              <a:solidFill>
                <a:schemeClr val="lt1"/>
              </a:solidFill>
              <a:latin typeface="Nunito"/>
              <a:ea typeface="Nunito"/>
              <a:cs typeface="Nunito"/>
              <a:sym typeface="Nunito"/>
            </a:endParaRPr>
          </a:p>
          <a:p>
            <a:pPr marL="457200" lvl="0" indent="-355600" algn="l" rtl="0">
              <a:lnSpc>
                <a:spcPct val="115000"/>
              </a:lnSpc>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Poor Service Quality </a:t>
            </a:r>
            <a:endParaRPr sz="2000" b="1">
              <a:solidFill>
                <a:schemeClr val="lt1"/>
              </a:solidFill>
              <a:latin typeface="Nunito"/>
              <a:ea typeface="Nunito"/>
              <a:cs typeface="Nunito"/>
              <a:sym typeface="Nunito"/>
            </a:endParaRPr>
          </a:p>
          <a:p>
            <a:pPr marL="457200" lvl="0" indent="-355600" algn="l" rtl="0">
              <a:lnSpc>
                <a:spcPct val="115000"/>
              </a:lnSpc>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Limited Availability</a:t>
            </a:r>
            <a:endParaRPr sz="2000" b="1">
              <a:solidFill>
                <a:schemeClr val="lt1"/>
              </a:solidFill>
              <a:latin typeface="Nunito"/>
              <a:ea typeface="Nunito"/>
              <a:cs typeface="Nunito"/>
              <a:sym typeface="Nunito"/>
            </a:endParaRPr>
          </a:p>
          <a:p>
            <a:pPr marL="457200" lvl="0" indent="-355600" algn="l" rtl="0">
              <a:lnSpc>
                <a:spcPct val="115000"/>
              </a:lnSpc>
              <a:spcBef>
                <a:spcPts val="0"/>
              </a:spcBef>
              <a:spcAft>
                <a:spcPts val="0"/>
              </a:spcAft>
              <a:buClr>
                <a:schemeClr val="lt1"/>
              </a:buClr>
              <a:buSzPts val="2000"/>
              <a:buFont typeface="Nunito"/>
              <a:buChar char="●"/>
            </a:pPr>
            <a:r>
              <a:rPr lang="en" sz="2000" b="1">
                <a:solidFill>
                  <a:schemeClr val="lt1"/>
                </a:solidFill>
                <a:latin typeface="Nunito"/>
                <a:ea typeface="Nunito"/>
                <a:cs typeface="Nunito"/>
                <a:sym typeface="Nunito"/>
              </a:rPr>
              <a:t>Lack of Personalization</a:t>
            </a:r>
            <a:endParaRPr sz="20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F393A7A3-12C1-CE16-9CD1-A5B6F71F26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51"/>
          <p:cNvPicPr preferRelativeResize="0"/>
          <p:nvPr/>
        </p:nvPicPr>
        <p:blipFill>
          <a:blip r:embed="rId3">
            <a:alphaModFix/>
          </a:blip>
          <a:stretch>
            <a:fillRect/>
          </a:stretch>
        </p:blipFill>
        <p:spPr>
          <a:xfrm>
            <a:off x="3052738" y="454700"/>
            <a:ext cx="3038525" cy="4688800"/>
          </a:xfrm>
          <a:prstGeom prst="rect">
            <a:avLst/>
          </a:prstGeom>
          <a:noFill/>
          <a:ln>
            <a:noFill/>
          </a:ln>
        </p:spPr>
      </p:pic>
      <p:sp>
        <p:nvSpPr>
          <p:cNvPr id="523" name="Google Shape;523;p51"/>
          <p:cNvSpPr txBox="1"/>
          <p:nvPr/>
        </p:nvSpPr>
        <p:spPr>
          <a:xfrm>
            <a:off x="3052750" y="60800"/>
            <a:ext cx="38268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Nunito"/>
                <a:ea typeface="Nunito"/>
                <a:cs typeface="Nunito"/>
                <a:sym typeface="Nunito"/>
              </a:rPr>
              <a:t>Model Switch back to Intent</a:t>
            </a:r>
            <a:endParaRPr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0AD22BA3-8325-7632-FBF8-A3302D034B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3"/>
          <p:cNvSpPr txBox="1"/>
          <p:nvPr/>
        </p:nvSpPr>
        <p:spPr>
          <a:xfrm>
            <a:off x="418675" y="1006200"/>
            <a:ext cx="8621400" cy="338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0">
                <a:solidFill>
                  <a:schemeClr val="lt1"/>
                </a:solidFill>
                <a:latin typeface="Maven Pro ExtraBold"/>
                <a:ea typeface="Maven Pro ExtraBold"/>
                <a:cs typeface="Maven Pro ExtraBold"/>
                <a:sym typeface="Maven Pro ExtraBold"/>
              </a:rPr>
              <a:t>THANK YOU!</a:t>
            </a:r>
            <a:endParaRPr sz="10000">
              <a:solidFill>
                <a:schemeClr val="lt1"/>
              </a:solidFill>
              <a:latin typeface="Maven Pro ExtraBold"/>
              <a:ea typeface="Maven Pro ExtraBold"/>
              <a:cs typeface="Maven Pro ExtraBold"/>
              <a:sym typeface="Maven Pro ExtraBold"/>
            </a:endParaRPr>
          </a:p>
        </p:txBody>
      </p:sp>
      <p:sp>
        <p:nvSpPr>
          <p:cNvPr id="2" name="Slide Number Placeholder 1">
            <a:extLst>
              <a:ext uri="{FF2B5EF4-FFF2-40B4-BE49-F238E27FC236}">
                <a16:creationId xmlns:a16="http://schemas.microsoft.com/office/drawing/2014/main" id="{53CFAE79-30E9-8823-5453-7AEC2B5BD5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200650" y="200675"/>
            <a:ext cx="85707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2. Project Objectives</a:t>
            </a:r>
            <a:endParaRPr sz="4300"/>
          </a:p>
        </p:txBody>
      </p:sp>
      <p:sp>
        <p:nvSpPr>
          <p:cNvPr id="302" name="Google Shape;302;p17"/>
          <p:cNvSpPr txBox="1"/>
          <p:nvPr/>
        </p:nvSpPr>
        <p:spPr>
          <a:xfrm>
            <a:off x="200650" y="1461875"/>
            <a:ext cx="8284200" cy="2232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Implement BERT model to provide intent based and extractive chatbot</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Provide pluggable chatbot widget that can be integrated in all kinds of web applications</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A scalable system that can provide custom solution to business of all sectors</a:t>
            </a:r>
            <a:endParaRPr sz="1900" b="1">
              <a:solidFill>
                <a:schemeClr val="lt1"/>
              </a:solidFill>
              <a:latin typeface="Nunito"/>
              <a:ea typeface="Nunito"/>
              <a:cs typeface="Nunito"/>
              <a:sym typeface="Nunito"/>
            </a:endParaRPr>
          </a:p>
          <a:p>
            <a:pPr marL="914400" lvl="0" indent="0" algn="l" rtl="0">
              <a:spcBef>
                <a:spcPts val="0"/>
              </a:spcBef>
              <a:spcAft>
                <a:spcPts val="0"/>
              </a:spcAft>
              <a:buNone/>
            </a:pPr>
            <a:endParaRPr sz="19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D743DFB9-56E7-DD1F-769E-3C83B2230C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3. Significance of Study</a:t>
            </a:r>
            <a:endParaRPr sz="4300"/>
          </a:p>
        </p:txBody>
      </p:sp>
      <p:sp>
        <p:nvSpPr>
          <p:cNvPr id="308" name="Google Shape;308;p18"/>
          <p:cNvSpPr txBox="1"/>
          <p:nvPr/>
        </p:nvSpPr>
        <p:spPr>
          <a:xfrm>
            <a:off x="200650" y="1461875"/>
            <a:ext cx="8284200" cy="1939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Provide 24/7 customer support</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Allows user to engage in both open and closed domain Q&amp;A</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Works on both labelled and unlabelled text corpus </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Instant response </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Reduce confusion leading from lexical and grammatical errors</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Increase customer engagement and conversion rate</a:t>
            </a:r>
            <a:endParaRPr sz="19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3C4A5796-F602-A44A-1634-6D208CE2B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4.1  Scope</a:t>
            </a:r>
            <a:endParaRPr sz="4300"/>
          </a:p>
        </p:txBody>
      </p:sp>
      <p:sp>
        <p:nvSpPr>
          <p:cNvPr id="314" name="Google Shape;314;p19"/>
          <p:cNvSpPr txBox="1"/>
          <p:nvPr/>
        </p:nvSpPr>
        <p:spPr>
          <a:xfrm>
            <a:off x="200650" y="1461875"/>
            <a:ext cx="8284200" cy="1354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Respond to FAQs</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Automatic information extraction</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Customer support</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Set predefined answers as per business requirement</a:t>
            </a:r>
            <a:endParaRPr sz="19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4840580F-4230-6AB2-964C-89ADBAE72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0"/>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4.2 Limitations</a:t>
            </a:r>
            <a:endParaRPr sz="4300"/>
          </a:p>
        </p:txBody>
      </p:sp>
      <p:sp>
        <p:nvSpPr>
          <p:cNvPr id="320" name="Google Shape;320;p20"/>
          <p:cNvSpPr txBox="1"/>
          <p:nvPr/>
        </p:nvSpPr>
        <p:spPr>
          <a:xfrm>
            <a:off x="200650" y="1461875"/>
            <a:ext cx="8284200" cy="1354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Only supports English language</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Accuracy depends upon text corpus for extractive chatbot</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Some responses might be vague and error prone </a:t>
            </a:r>
            <a:endParaRPr sz="1900" b="1">
              <a:solidFill>
                <a:schemeClr val="lt1"/>
              </a:solidFill>
              <a:latin typeface="Nunito"/>
              <a:ea typeface="Nunito"/>
              <a:cs typeface="Nunito"/>
              <a:sym typeface="Nunito"/>
            </a:endParaRPr>
          </a:p>
          <a:p>
            <a:pPr marL="457200" lvl="0" indent="-349250" algn="l" rtl="0">
              <a:spcBef>
                <a:spcPts val="0"/>
              </a:spcBef>
              <a:spcAft>
                <a:spcPts val="0"/>
              </a:spcAft>
              <a:buClr>
                <a:schemeClr val="lt1"/>
              </a:buClr>
              <a:buSzPts val="1900"/>
              <a:buFont typeface="Nunito"/>
              <a:buChar char="●"/>
            </a:pPr>
            <a:r>
              <a:rPr lang="en" sz="1900" b="1">
                <a:solidFill>
                  <a:schemeClr val="lt1"/>
                </a:solidFill>
                <a:latin typeface="Nunito"/>
                <a:ea typeface="Nunito"/>
                <a:cs typeface="Nunito"/>
                <a:sym typeface="Nunito"/>
              </a:rPr>
              <a:t>Only supports texts </a:t>
            </a:r>
            <a:endParaRPr sz="19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348E0959-EF9F-348F-6E88-B129D318F6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title"/>
          </p:nvPr>
        </p:nvSpPr>
        <p:spPr>
          <a:xfrm>
            <a:off x="200650" y="200675"/>
            <a:ext cx="85995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300"/>
              <a:t>5. Literature Review</a:t>
            </a:r>
            <a:endParaRPr sz="4300"/>
          </a:p>
        </p:txBody>
      </p:sp>
      <p:sp>
        <p:nvSpPr>
          <p:cNvPr id="326" name="Google Shape;326;p21"/>
          <p:cNvSpPr txBox="1"/>
          <p:nvPr/>
        </p:nvSpPr>
        <p:spPr>
          <a:xfrm>
            <a:off x="200650" y="996525"/>
            <a:ext cx="82842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Nunito"/>
                <a:ea typeface="Nunito"/>
                <a:cs typeface="Nunito"/>
                <a:sym typeface="Nunito"/>
              </a:rPr>
              <a:t>Chat GPT:</a:t>
            </a:r>
            <a:endParaRPr sz="1900" b="1">
              <a:solidFill>
                <a:schemeClr val="lt1"/>
              </a:solidFill>
              <a:latin typeface="Nunito"/>
              <a:ea typeface="Nunito"/>
              <a:cs typeface="Nunito"/>
              <a:sym typeface="Nunito"/>
            </a:endParaRPr>
          </a:p>
          <a:p>
            <a:pPr marL="0" lvl="0" indent="0" algn="l" rtl="0">
              <a:spcBef>
                <a:spcPts val="0"/>
              </a:spcBef>
              <a:spcAft>
                <a:spcPts val="0"/>
              </a:spcAft>
              <a:buNone/>
            </a:pPr>
            <a:r>
              <a:rPr lang="en" sz="1900" b="1">
                <a:solidFill>
                  <a:schemeClr val="lt1"/>
                </a:solidFill>
                <a:latin typeface="Nunito"/>
                <a:ea typeface="Nunito"/>
                <a:cs typeface="Nunito"/>
                <a:sym typeface="Nunito"/>
              </a:rPr>
              <a:t>ChatGPT is an advanced language model developed by OpenAI. It is designed to generate human-like text responses given a prompt or input. The model has been trained on a vast amount of diverse text data from the internet, allowing it to learn patterns, grammar, and context from the data.</a:t>
            </a:r>
            <a:endParaRPr sz="1900" b="1">
              <a:solidFill>
                <a:schemeClr val="lt1"/>
              </a:solidFill>
              <a:latin typeface="Nunito"/>
              <a:ea typeface="Nunito"/>
              <a:cs typeface="Nunito"/>
              <a:sym typeface="Nunito"/>
            </a:endParaRPr>
          </a:p>
          <a:p>
            <a:pPr marL="0" lvl="0" indent="0" algn="l" rtl="0">
              <a:spcBef>
                <a:spcPts val="0"/>
              </a:spcBef>
              <a:spcAft>
                <a:spcPts val="0"/>
              </a:spcAft>
              <a:buNone/>
            </a:pPr>
            <a:r>
              <a:rPr lang="en" sz="1900" b="1">
                <a:solidFill>
                  <a:schemeClr val="lt1"/>
                </a:solidFill>
                <a:latin typeface="Nunito"/>
                <a:ea typeface="Nunito"/>
                <a:cs typeface="Nunito"/>
                <a:sym typeface="Nunito"/>
              </a:rPr>
              <a:t>ChatGPT uses a transformer neural network, which is a type of deep learning model that</a:t>
            </a:r>
            <a:endParaRPr sz="1900" b="1">
              <a:solidFill>
                <a:schemeClr val="lt1"/>
              </a:solidFill>
              <a:latin typeface="Nunito"/>
              <a:ea typeface="Nunito"/>
              <a:cs typeface="Nunito"/>
              <a:sym typeface="Nunito"/>
            </a:endParaRPr>
          </a:p>
          <a:p>
            <a:pPr marL="0" lvl="0" indent="0" algn="l" rtl="0">
              <a:spcBef>
                <a:spcPts val="0"/>
              </a:spcBef>
              <a:spcAft>
                <a:spcPts val="0"/>
              </a:spcAft>
              <a:buNone/>
            </a:pPr>
            <a:r>
              <a:rPr lang="en" sz="1900" b="1">
                <a:solidFill>
                  <a:schemeClr val="lt1"/>
                </a:solidFill>
                <a:latin typeface="Nunito"/>
                <a:ea typeface="Nunito"/>
                <a:cs typeface="Nunito"/>
                <a:sym typeface="Nunito"/>
              </a:rPr>
              <a:t>excels at processing sequential data, such as text.</a:t>
            </a:r>
            <a:endParaRPr sz="1900" b="1">
              <a:solidFill>
                <a:schemeClr val="lt1"/>
              </a:solidFill>
              <a:latin typeface="Nunito"/>
              <a:ea typeface="Nunito"/>
              <a:cs typeface="Nunito"/>
              <a:sym typeface="Nunito"/>
            </a:endParaRPr>
          </a:p>
          <a:p>
            <a:pPr marL="0" lvl="0" indent="0" algn="l" rtl="0">
              <a:spcBef>
                <a:spcPts val="0"/>
              </a:spcBef>
              <a:spcAft>
                <a:spcPts val="0"/>
              </a:spcAft>
              <a:buNone/>
            </a:pPr>
            <a:endParaRPr sz="1900" b="1">
              <a:solidFill>
                <a:schemeClr val="lt1"/>
              </a:solidFill>
              <a:latin typeface="Nunito"/>
              <a:ea typeface="Nunito"/>
              <a:cs typeface="Nunito"/>
              <a:sym typeface="Nunito"/>
            </a:endParaRPr>
          </a:p>
          <a:p>
            <a:pPr marL="1371600" lvl="0" indent="0" algn="l" rtl="0">
              <a:spcBef>
                <a:spcPts val="0"/>
              </a:spcBef>
              <a:spcAft>
                <a:spcPts val="0"/>
              </a:spcAft>
              <a:buNone/>
            </a:pPr>
            <a:endParaRPr sz="1900" b="1">
              <a:solidFill>
                <a:schemeClr val="lt1"/>
              </a:solidFill>
              <a:latin typeface="Nunito"/>
              <a:ea typeface="Nunito"/>
              <a:cs typeface="Nunito"/>
              <a:sym typeface="Nunito"/>
            </a:endParaRPr>
          </a:p>
        </p:txBody>
      </p:sp>
      <p:sp>
        <p:nvSpPr>
          <p:cNvPr id="2" name="Slide Number Placeholder 1">
            <a:extLst>
              <a:ext uri="{FF2B5EF4-FFF2-40B4-BE49-F238E27FC236}">
                <a16:creationId xmlns:a16="http://schemas.microsoft.com/office/drawing/2014/main" id="{8898E44A-FD13-F78C-C28B-F28AF8F6B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1178</Words>
  <Application>Microsoft Office PowerPoint</Application>
  <PresentationFormat>On-screen Show (16:9)</PresentationFormat>
  <Paragraphs>287</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Maven Pro ExtraBold</vt:lpstr>
      <vt:lpstr>Times New Roman</vt:lpstr>
      <vt:lpstr>Corbel</vt:lpstr>
      <vt:lpstr>Maven Pro</vt:lpstr>
      <vt:lpstr>Arial</vt:lpstr>
      <vt:lpstr>Nunito</vt:lpstr>
      <vt:lpstr>Momentum</vt:lpstr>
      <vt:lpstr>AI Based Pluggable Chatbot</vt:lpstr>
      <vt:lpstr>Outline</vt:lpstr>
      <vt:lpstr>Introduction</vt:lpstr>
      <vt:lpstr>Problem Statements</vt:lpstr>
      <vt:lpstr>2. Project Objectives</vt:lpstr>
      <vt:lpstr>3. Significance of Study</vt:lpstr>
      <vt:lpstr>4.1  Scope</vt:lpstr>
      <vt:lpstr>4.2 Limitations</vt:lpstr>
      <vt:lpstr>5. Literature Review</vt:lpstr>
      <vt:lpstr>PowerPoint Presentation</vt:lpstr>
      <vt:lpstr>6. Methodology</vt:lpstr>
      <vt:lpstr> System Architecture</vt:lpstr>
      <vt:lpstr> Use Case Diagram</vt:lpstr>
      <vt:lpstr>Sequence Diagram</vt:lpstr>
      <vt:lpstr>6.2 Tools and Technologies</vt:lpstr>
      <vt:lpstr>6.3 Model/Algorithm</vt:lpstr>
      <vt:lpstr>6.3 Intent Classification Flow Model</vt:lpstr>
      <vt:lpstr> Data Source: Intent Model</vt:lpstr>
      <vt:lpstr>PowerPoint Presentation</vt:lpstr>
      <vt:lpstr>PowerPoint Presentation</vt:lpstr>
      <vt:lpstr>PowerPoint Presentation</vt:lpstr>
      <vt:lpstr>PowerPoint Presentation</vt:lpstr>
      <vt:lpstr>PowerPoint Presentation</vt:lpstr>
      <vt:lpstr>6.5 Extractive Q&amp;A Pipeline</vt:lpstr>
      <vt:lpstr>PowerPoint Presentation</vt:lpstr>
      <vt:lpstr>Data Source: SQuAD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Pluggable Chatbot</dc:title>
  <cp:lastModifiedBy>Dishan Shrestha</cp:lastModifiedBy>
  <cp:revision>5</cp:revision>
  <dcterms:modified xsi:type="dcterms:W3CDTF">2023-07-15T14:38:03Z</dcterms:modified>
</cp:coreProperties>
</file>